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g" ContentType="image/jpg"/>
  <Override PartName="/ppt/media/image15.jpg" ContentType="image/jpg"/>
  <Override PartName="/ppt/media/image1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3"/>
  </p:notesMasterIdLst>
  <p:handoutMasterIdLst>
    <p:handoutMasterId r:id="rId34"/>
  </p:handoutMasterIdLst>
  <p:sldIdLst>
    <p:sldId id="364" r:id="rId5"/>
    <p:sldId id="300" r:id="rId6"/>
    <p:sldId id="344" r:id="rId7"/>
    <p:sldId id="345" r:id="rId8"/>
    <p:sldId id="343" r:id="rId9"/>
    <p:sldId id="290" r:id="rId10"/>
    <p:sldId id="339" r:id="rId11"/>
    <p:sldId id="337" r:id="rId12"/>
    <p:sldId id="340" r:id="rId13"/>
    <p:sldId id="341" r:id="rId14"/>
    <p:sldId id="348" r:id="rId15"/>
    <p:sldId id="312" r:id="rId16"/>
    <p:sldId id="261" r:id="rId17"/>
    <p:sldId id="310" r:id="rId18"/>
    <p:sldId id="263" r:id="rId19"/>
    <p:sldId id="267" r:id="rId20"/>
    <p:sldId id="280" r:id="rId21"/>
    <p:sldId id="281" r:id="rId22"/>
    <p:sldId id="285" r:id="rId23"/>
    <p:sldId id="286" r:id="rId24"/>
    <p:sldId id="287" r:id="rId25"/>
    <p:sldId id="288" r:id="rId26"/>
    <p:sldId id="289" r:id="rId27"/>
    <p:sldId id="336" r:id="rId28"/>
    <p:sldId id="276" r:id="rId29"/>
    <p:sldId id="308" r:id="rId30"/>
    <p:sldId id="334" r:id="rId31"/>
    <p:sldId id="21474706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yes, Courtney" initials="LC" lastIdx="4" clrIdx="0">
    <p:extLst>
      <p:ext uri="{19B8F6BF-5375-455C-9EA6-DF929625EA0E}">
        <p15:presenceInfo xmlns:p15="http://schemas.microsoft.com/office/powerpoint/2012/main" userId="S::cleyes@fisherphillips.com::2e093891-3bf5-4945-814e-2a61cfff3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948"/>
    <a:srgbClr val="CC3300"/>
    <a:srgbClr val="3A9DB0"/>
    <a:srgbClr val="E6E6E6"/>
    <a:srgbClr val="2A5231"/>
    <a:srgbClr val="D7E482"/>
    <a:srgbClr val="195073"/>
    <a:srgbClr val="2D4725"/>
    <a:srgbClr val="B0E1E0"/>
    <a:srgbClr val="B01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1" autoAdjust="0"/>
    <p:restoredTop sz="88104" autoAdjust="0"/>
  </p:normalViewPr>
  <p:slideViewPr>
    <p:cSldViewPr snapToGrid="0">
      <p:cViewPr varScale="1">
        <p:scale>
          <a:sx n="96" d="100"/>
          <a:sy n="96" d="100"/>
        </p:scale>
        <p:origin x="276" y="72"/>
      </p:cViewPr>
      <p:guideLst/>
    </p:cSldViewPr>
  </p:slideViewPr>
  <p:notesTextViewPr>
    <p:cViewPr>
      <p:scale>
        <a:sx n="1" d="1"/>
        <a:sy n="1" d="1"/>
      </p:scale>
      <p:origin x="0" y="0"/>
    </p:cViewPr>
  </p:notesTextViewPr>
  <p:sorterViewPr>
    <p:cViewPr>
      <p:scale>
        <a:sx n="100" d="100"/>
        <a:sy n="100" d="100"/>
      </p:scale>
      <p:origin x="0" y="-3708"/>
    </p:cViewPr>
  </p:sorterViewPr>
  <p:notesViewPr>
    <p:cSldViewPr snapToGrid="0">
      <p:cViewPr varScale="1">
        <p:scale>
          <a:sx n="84" d="100"/>
          <a:sy n="84" d="100"/>
        </p:scale>
        <p:origin x="3192" y="96"/>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tableStyles" Target="tableStyles.xml" Id="rId39" /><Relationship Type="http://schemas.openxmlformats.org/officeDocument/2006/relationships/slide" Target="slides/slide17.xml" Id="rId21" /><Relationship Type="http://schemas.openxmlformats.org/officeDocument/2006/relationships/handoutMaster" Target="handoutMasters/handoutMaster1.xml" Id="rId34"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notesMaster" Target="notesMasters/notesMaster1.xml" Id="rId33" /><Relationship Type="http://schemas.openxmlformats.org/officeDocument/2006/relationships/theme" Target="theme/theme1.xml" Id="rId38"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viewProps" Target="viewProps.xml" Id="rId37"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presProps" Target="presProps.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commentAuthors" Target="commentAuthors.xml" Id="rId35"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21D290-2D3A-46CF-A7C5-3CD169C68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4B8E31-3FF5-4BAD-8940-3E7E00500F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89EF11-6C38-4E87-86E9-43C5A5640AAE}" type="datetimeFigureOut">
              <a:rPr lang="en-US" smtClean="0"/>
              <a:t>3/20/2025</a:t>
            </a:fld>
            <a:endParaRPr lang="en-US"/>
          </a:p>
        </p:txBody>
      </p:sp>
      <p:sp>
        <p:nvSpPr>
          <p:cNvPr id="4" name="Footer Placeholder 3">
            <a:extLst>
              <a:ext uri="{FF2B5EF4-FFF2-40B4-BE49-F238E27FC236}">
                <a16:creationId xmlns:a16="http://schemas.microsoft.com/office/drawing/2014/main" id="{6376438C-6B82-4028-8F79-B066E61379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0D0C3A-CEA1-4390-87AF-54BDD8658D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0BFF8B-8396-4219-9816-97EC75F3A4D2}" type="slidenum">
              <a:rPr lang="en-US" smtClean="0"/>
              <a:t>‹#›</a:t>
            </a:fld>
            <a:endParaRPr lang="en-US"/>
          </a:p>
        </p:txBody>
      </p:sp>
    </p:spTree>
    <p:extLst>
      <p:ext uri="{BB962C8B-B14F-4D97-AF65-F5344CB8AC3E}">
        <p14:creationId xmlns:p14="http://schemas.microsoft.com/office/powerpoint/2010/main" val="210316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CFFA4-CAA5-4F27-A797-E6643217EC8B}"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92355-B16A-431B-84B5-E2157C493896}" type="slidenum">
              <a:rPr lang="en-US" smtClean="0"/>
              <a:t>‹#›</a:t>
            </a:fld>
            <a:endParaRPr lang="en-US"/>
          </a:p>
        </p:txBody>
      </p:sp>
    </p:spTree>
    <p:extLst>
      <p:ext uri="{BB962C8B-B14F-4D97-AF65-F5344CB8AC3E}">
        <p14:creationId xmlns:p14="http://schemas.microsoft.com/office/powerpoint/2010/main" val="406857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92355-B16A-431B-84B5-E2157C493896}" type="slidenum">
              <a:rPr lang="en-US" smtClean="0"/>
              <a:t>1</a:t>
            </a:fld>
            <a:endParaRPr lang="en-US"/>
          </a:p>
        </p:txBody>
      </p:sp>
    </p:spTree>
    <p:extLst>
      <p:ext uri="{BB962C8B-B14F-4D97-AF65-F5344CB8AC3E}">
        <p14:creationId xmlns:p14="http://schemas.microsoft.com/office/powerpoint/2010/main" val="250290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https://www.kget.com/news/local-news/us-cbp-issues-statement-on-ongoing-operation-return-to-sender-in-bakersfield-area/</a:t>
            </a:r>
          </a:p>
        </p:txBody>
      </p:sp>
      <p:sp>
        <p:nvSpPr>
          <p:cNvPr id="4" name="Slide Number Placeholder 3"/>
          <p:cNvSpPr>
            <a:spLocks noGrp="1"/>
          </p:cNvSpPr>
          <p:nvPr>
            <p:ph type="sldNum" sz="quarter" idx="5"/>
          </p:nvPr>
        </p:nvSpPr>
        <p:spPr/>
        <p:txBody>
          <a:bodyPr/>
          <a:lstStyle/>
          <a:p>
            <a:fld id="{6D092355-B16A-431B-84B5-E2157C493896}" type="slidenum">
              <a:rPr lang="en-US" smtClean="0"/>
              <a:t>2</a:t>
            </a:fld>
            <a:endParaRPr lang="en-US"/>
          </a:p>
        </p:txBody>
      </p:sp>
    </p:spTree>
    <p:extLst>
      <p:ext uri="{BB962C8B-B14F-4D97-AF65-F5344CB8AC3E}">
        <p14:creationId xmlns:p14="http://schemas.microsoft.com/office/powerpoint/2010/main" val="121417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https://www.kget.com/news/local-news/us-cbp-issues-statement-on-ongoing-operation-return-to-sender-in-bakersfield-area/</a:t>
            </a:r>
          </a:p>
        </p:txBody>
      </p:sp>
      <p:sp>
        <p:nvSpPr>
          <p:cNvPr id="4" name="Slide Number Placeholder 3"/>
          <p:cNvSpPr>
            <a:spLocks noGrp="1"/>
          </p:cNvSpPr>
          <p:nvPr>
            <p:ph type="sldNum" sz="quarter" idx="5"/>
          </p:nvPr>
        </p:nvSpPr>
        <p:spPr/>
        <p:txBody>
          <a:bodyPr/>
          <a:lstStyle/>
          <a:p>
            <a:fld id="{6D092355-B16A-431B-84B5-E2157C493896}" type="slidenum">
              <a:rPr lang="en-US" smtClean="0"/>
              <a:t>3</a:t>
            </a:fld>
            <a:endParaRPr lang="en-US"/>
          </a:p>
        </p:txBody>
      </p:sp>
    </p:spTree>
    <p:extLst>
      <p:ext uri="{BB962C8B-B14F-4D97-AF65-F5344CB8AC3E}">
        <p14:creationId xmlns:p14="http://schemas.microsoft.com/office/powerpoint/2010/main" val="213934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https://www.kget.com/news/local-news/us-cbp-issues-statement-on-ongoing-operation-return-to-sender-in-bakersfield-area/</a:t>
            </a:r>
          </a:p>
        </p:txBody>
      </p:sp>
      <p:sp>
        <p:nvSpPr>
          <p:cNvPr id="4" name="Slide Number Placeholder 3"/>
          <p:cNvSpPr>
            <a:spLocks noGrp="1"/>
          </p:cNvSpPr>
          <p:nvPr>
            <p:ph type="sldNum" sz="quarter" idx="5"/>
          </p:nvPr>
        </p:nvSpPr>
        <p:spPr/>
        <p:txBody>
          <a:bodyPr/>
          <a:lstStyle/>
          <a:p>
            <a:fld id="{6D092355-B16A-431B-84B5-E2157C493896}" type="slidenum">
              <a:rPr lang="en-US" smtClean="0"/>
              <a:t>4</a:t>
            </a:fld>
            <a:endParaRPr lang="en-US"/>
          </a:p>
        </p:txBody>
      </p:sp>
    </p:spTree>
    <p:extLst>
      <p:ext uri="{BB962C8B-B14F-4D97-AF65-F5344CB8AC3E}">
        <p14:creationId xmlns:p14="http://schemas.microsoft.com/office/powerpoint/2010/main" val="122478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https://www.kget.com/news/local-news/us-cbp-issues-statement-on-ongoing-operation-return-to-sender-in-bakersfield-area/</a:t>
            </a:r>
          </a:p>
        </p:txBody>
      </p:sp>
      <p:sp>
        <p:nvSpPr>
          <p:cNvPr id="4" name="Slide Number Placeholder 3"/>
          <p:cNvSpPr>
            <a:spLocks noGrp="1"/>
          </p:cNvSpPr>
          <p:nvPr>
            <p:ph type="sldNum" sz="quarter" idx="5"/>
          </p:nvPr>
        </p:nvSpPr>
        <p:spPr/>
        <p:txBody>
          <a:bodyPr/>
          <a:lstStyle/>
          <a:p>
            <a:fld id="{6D092355-B16A-431B-84B5-E2157C493896}" type="slidenum">
              <a:rPr lang="en-US" smtClean="0"/>
              <a:t>5</a:t>
            </a:fld>
            <a:endParaRPr lang="en-US"/>
          </a:p>
        </p:txBody>
      </p:sp>
    </p:spTree>
    <p:extLst>
      <p:ext uri="{BB962C8B-B14F-4D97-AF65-F5344CB8AC3E}">
        <p14:creationId xmlns:p14="http://schemas.microsoft.com/office/powerpoint/2010/main" val="1402697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field of lettuce&#10;&#10;Description automatically generated">
            <a:extLst>
              <a:ext uri="{FF2B5EF4-FFF2-40B4-BE49-F238E27FC236}">
                <a16:creationId xmlns:a16="http://schemas.microsoft.com/office/drawing/2014/main" id="{AB1359D1-AD32-4A0A-8AB6-CE0952A3E2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679"/>
          <a:stretch/>
        </p:blipFill>
        <p:spPr>
          <a:xfrm>
            <a:off x="0" y="0"/>
            <a:ext cx="12192000" cy="6365924"/>
          </a:xfrm>
          <a:prstGeom prst="rect">
            <a:avLst/>
          </a:prstGeom>
        </p:spPr>
      </p:pic>
      <p:sp>
        <p:nvSpPr>
          <p:cNvPr id="11" name="Rectangle 10">
            <a:extLst>
              <a:ext uri="{FF2B5EF4-FFF2-40B4-BE49-F238E27FC236}">
                <a16:creationId xmlns:a16="http://schemas.microsoft.com/office/drawing/2014/main" id="{63074F7F-73FD-4CBC-ABA6-08E44D998012}"/>
              </a:ext>
            </a:extLst>
          </p:cNvPr>
          <p:cNvSpPr/>
          <p:nvPr userDrawn="1"/>
        </p:nvSpPr>
        <p:spPr>
          <a:xfrm>
            <a:off x="0" y="1"/>
            <a:ext cx="12192000" cy="5461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A51B53-83E9-4FEE-B1CC-F4F8838E81D0}"/>
              </a:ext>
            </a:extLst>
          </p:cNvPr>
          <p:cNvSpPr/>
          <p:nvPr userDrawn="1"/>
        </p:nvSpPr>
        <p:spPr>
          <a:xfrm>
            <a:off x="332887" y="6581815"/>
            <a:ext cx="10220219" cy="45719"/>
          </a:xfrm>
          <a:prstGeom prst="rect">
            <a:avLst/>
          </a:prstGeom>
          <a:solidFill>
            <a:srgbClr val="D7E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F5BF9D-0F12-4A3B-8973-117D7024DBD3}"/>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solidFill>
                  <a:srgbClr val="2D4725"/>
                </a:solidFill>
                <a:latin typeface="Arial" panose="020B0604020202020204" pitchFamily="34" charset="0"/>
                <a:cs typeface="Arial" panose="020B0604020202020204" pitchFamily="34" charset="0"/>
              </a:rPr>
              <a:t>fisherphillips.com</a:t>
            </a:r>
          </a:p>
        </p:txBody>
      </p:sp>
      <p:pic>
        <p:nvPicPr>
          <p:cNvPr id="2" name="Picture 1">
            <a:extLst>
              <a:ext uri="{FF2B5EF4-FFF2-40B4-BE49-F238E27FC236}">
                <a16:creationId xmlns:a16="http://schemas.microsoft.com/office/drawing/2014/main" id="{83189E6B-2942-4A35-A56B-B37C5DBA0244}"/>
              </a:ext>
            </a:extLst>
          </p:cNvPr>
          <p:cNvPicPr>
            <a:picLocks noChangeAspect="1"/>
          </p:cNvPicPr>
          <p:nvPr userDrawn="1"/>
        </p:nvPicPr>
        <p:blipFill>
          <a:blip r:embed="rId3"/>
          <a:stretch>
            <a:fillRect/>
          </a:stretch>
        </p:blipFill>
        <p:spPr>
          <a:xfrm>
            <a:off x="0" y="4040777"/>
            <a:ext cx="12192000" cy="1408834"/>
          </a:xfrm>
          <a:prstGeom prst="rect">
            <a:avLst/>
          </a:prstGeom>
          <a:solidFill>
            <a:schemeClr val="accent5"/>
          </a:solidFill>
        </p:spPr>
      </p:pic>
    </p:spTree>
    <p:extLst>
      <p:ext uri="{BB962C8B-B14F-4D97-AF65-F5344CB8AC3E}">
        <p14:creationId xmlns:p14="http://schemas.microsoft.com/office/powerpoint/2010/main" val="170956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1A78-5CC6-4498-949A-A30CD3E6EBD1}"/>
              </a:ext>
            </a:extLst>
          </p:cNvPr>
          <p:cNvSpPr>
            <a:spLocks noGrp="1"/>
          </p:cNvSpPr>
          <p:nvPr>
            <p:ph type="title"/>
          </p:nvPr>
        </p:nvSpPr>
        <p:spPr>
          <a:xfrm>
            <a:off x="656216" y="457200"/>
            <a:ext cx="4115810"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FA207C1-B581-4AA2-92BC-D58D4B648C8F}"/>
              </a:ext>
            </a:extLst>
          </p:cNvPr>
          <p:cNvSpPr>
            <a:spLocks noGrp="1"/>
          </p:cNvSpPr>
          <p:nvPr>
            <p:ph type="pic" idx="1"/>
          </p:nvPr>
        </p:nvSpPr>
        <p:spPr>
          <a:xfrm>
            <a:off x="5183188" y="987425"/>
            <a:ext cx="627273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1AF291-78D8-4190-995C-9298BB84757E}"/>
              </a:ext>
            </a:extLst>
          </p:cNvPr>
          <p:cNvSpPr>
            <a:spLocks noGrp="1"/>
          </p:cNvSpPr>
          <p:nvPr>
            <p:ph type="body" sz="half" idx="2"/>
          </p:nvPr>
        </p:nvSpPr>
        <p:spPr>
          <a:xfrm>
            <a:off x="656216" y="2057400"/>
            <a:ext cx="411581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50B316C-D3DD-4B7F-A831-C51DBD52E87E}"/>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8" name="Date Placeholder 3">
            <a:extLst>
              <a:ext uri="{FF2B5EF4-FFF2-40B4-BE49-F238E27FC236}">
                <a16:creationId xmlns:a16="http://schemas.microsoft.com/office/drawing/2014/main" id="{C709A7C8-9CB1-4063-BB5B-DA79FF95E898}"/>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9" name="Slide Number Placeholder 5">
            <a:extLst>
              <a:ext uri="{FF2B5EF4-FFF2-40B4-BE49-F238E27FC236}">
                <a16:creationId xmlns:a16="http://schemas.microsoft.com/office/drawing/2014/main" id="{FD8E3575-50CA-4657-8B60-952913DBFC04}"/>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14104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D105-49D6-4EA0-AF7F-21759E26DBDE}"/>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9A98C23-5739-460A-8666-08470229D761}"/>
              </a:ext>
            </a:extLst>
          </p:cNvPr>
          <p:cNvSpPr>
            <a:spLocks noGrp="1"/>
          </p:cNvSpPr>
          <p:nvPr>
            <p:ph type="body" orient="vert" idx="1"/>
          </p:nvPr>
        </p:nvSpPr>
        <p:spPr>
          <a:xfrm>
            <a:off x="656215" y="1825625"/>
            <a:ext cx="10799709"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699134-82DC-4A77-BEF0-9DC078C53D3A}"/>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7" name="Date Placeholder 3">
            <a:extLst>
              <a:ext uri="{FF2B5EF4-FFF2-40B4-BE49-F238E27FC236}">
                <a16:creationId xmlns:a16="http://schemas.microsoft.com/office/drawing/2014/main" id="{C478069E-28E5-4256-9DAA-41D5546D1F4B}"/>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8" name="Slide Number Placeholder 5">
            <a:extLst>
              <a:ext uri="{FF2B5EF4-FFF2-40B4-BE49-F238E27FC236}">
                <a16:creationId xmlns:a16="http://schemas.microsoft.com/office/drawing/2014/main" id="{467045A3-29F3-4E05-B427-144804926116}"/>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151458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94EBF-06F7-407D-A947-7A40B3232D4A}"/>
              </a:ext>
            </a:extLst>
          </p:cNvPr>
          <p:cNvSpPr>
            <a:spLocks noGrp="1"/>
          </p:cNvSpPr>
          <p:nvPr>
            <p:ph type="title" orient="vert"/>
          </p:nvPr>
        </p:nvSpPr>
        <p:spPr>
          <a:xfrm>
            <a:off x="8724900" y="365125"/>
            <a:ext cx="2731024"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1A80A-BF4C-4029-B715-D4DEAEED5F32}"/>
              </a:ext>
            </a:extLst>
          </p:cNvPr>
          <p:cNvSpPr>
            <a:spLocks noGrp="1"/>
          </p:cNvSpPr>
          <p:nvPr>
            <p:ph type="body" orient="vert" idx="1"/>
          </p:nvPr>
        </p:nvSpPr>
        <p:spPr>
          <a:xfrm>
            <a:off x="656215" y="365125"/>
            <a:ext cx="791628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1260B9B-D54D-4A1A-AB7A-5D3AA251E12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7" name="Date Placeholder 3">
            <a:extLst>
              <a:ext uri="{FF2B5EF4-FFF2-40B4-BE49-F238E27FC236}">
                <a16:creationId xmlns:a16="http://schemas.microsoft.com/office/drawing/2014/main" id="{FB1D3238-4BB6-4332-9EAA-51486CD23EB5}"/>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8" name="Slide Number Placeholder 5">
            <a:extLst>
              <a:ext uri="{FF2B5EF4-FFF2-40B4-BE49-F238E27FC236}">
                <a16:creationId xmlns:a16="http://schemas.microsoft.com/office/drawing/2014/main" id="{C91BBE23-02D2-4D23-9D37-9DBC909532F1}"/>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398412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BD257-0A2F-CCE4-F513-28CE905BA84D}"/>
              </a:ext>
            </a:extLst>
          </p:cNvPr>
          <p:cNvSpPr/>
          <p:nvPr userDrawn="1"/>
        </p:nvSpPr>
        <p:spPr>
          <a:xfrm>
            <a:off x="9292046" y="139337"/>
            <a:ext cx="2751908" cy="8966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85E8D6E8-2AA0-4E2E-9E89-24BB73855A09}"/>
              </a:ext>
            </a:extLst>
          </p:cNvPr>
          <p:cNvSpPr>
            <a:spLocks noGrp="1"/>
          </p:cNvSpPr>
          <p:nvPr>
            <p:ph type="ctrTitle"/>
          </p:nvPr>
        </p:nvSpPr>
        <p:spPr>
          <a:xfrm>
            <a:off x="545843" y="1883285"/>
            <a:ext cx="5016758" cy="2538221"/>
          </a:xfrm>
        </p:spPr>
        <p:txBody>
          <a:bodyPr anchor="b">
            <a:normAutofit/>
          </a:bodyPr>
          <a:lstStyle>
            <a:lvl1pPr algn="l">
              <a:defRPr sz="4400" b="1">
                <a:latin typeface="+mj-lt"/>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F3FF8258-53F4-4645-91C9-863D8510DCF5}"/>
              </a:ext>
            </a:extLst>
          </p:cNvPr>
          <p:cNvSpPr>
            <a:spLocks noGrp="1"/>
          </p:cNvSpPr>
          <p:nvPr>
            <p:ph type="pic" sz="quarter" idx="10"/>
          </p:nvPr>
        </p:nvSpPr>
        <p:spPr>
          <a:xfrm>
            <a:off x="6095999" y="414338"/>
            <a:ext cx="5781675" cy="4014787"/>
          </a:xfrm>
        </p:spPr>
        <p:txBody>
          <a:bodyPr/>
          <a:lstStyle/>
          <a:p>
            <a:endParaRPr lang="en-US"/>
          </a:p>
        </p:txBody>
      </p:sp>
      <p:pic>
        <p:nvPicPr>
          <p:cNvPr id="2" name="Graphic 1">
            <a:extLst>
              <a:ext uri="{FF2B5EF4-FFF2-40B4-BE49-F238E27FC236}">
                <a16:creationId xmlns:a16="http://schemas.microsoft.com/office/drawing/2014/main" id="{478BB754-7CC0-B1B5-02FA-F9EFC493A46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684" t="11033" r="5507" b="6231"/>
          <a:stretch/>
        </p:blipFill>
        <p:spPr>
          <a:xfrm rot="16200000">
            <a:off x="5334001" y="33181"/>
            <a:ext cx="6857999" cy="6858000"/>
          </a:xfrm>
          <a:prstGeom prst="rect">
            <a:avLst/>
          </a:prstGeom>
        </p:spPr>
      </p:pic>
      <p:sp>
        <p:nvSpPr>
          <p:cNvPr id="10" name="Rectangle 9">
            <a:extLst>
              <a:ext uri="{FF2B5EF4-FFF2-40B4-BE49-F238E27FC236}">
                <a16:creationId xmlns:a16="http://schemas.microsoft.com/office/drawing/2014/main" id="{6CCBB779-A8C0-4166-B0C1-345E3E9561EE}"/>
              </a:ext>
            </a:extLst>
          </p:cNvPr>
          <p:cNvSpPr/>
          <p:nvPr userDrawn="1"/>
        </p:nvSpPr>
        <p:spPr>
          <a:xfrm>
            <a:off x="0" y="4717778"/>
            <a:ext cx="12192000" cy="2180269"/>
          </a:xfrm>
          <a:prstGeom prst="rect">
            <a:avLst/>
          </a:prstGeom>
          <a:solidFill>
            <a:srgbClr val="D7E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ADE5EAD-A57F-4052-97AE-009EFB897383}"/>
              </a:ext>
            </a:extLst>
          </p:cNvPr>
          <p:cNvSpPr/>
          <p:nvPr userDrawn="1"/>
        </p:nvSpPr>
        <p:spPr>
          <a:xfrm>
            <a:off x="0" y="4679678"/>
            <a:ext cx="12192000" cy="45719"/>
          </a:xfrm>
          <a:prstGeom prst="rect">
            <a:avLst/>
          </a:prstGeom>
          <a:solidFill>
            <a:srgbClr val="2A5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49F602-D7E0-4E11-BF21-BB7914FE8A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63000" y="5955139"/>
            <a:ext cx="863110" cy="869680"/>
          </a:xfrm>
          <a:prstGeom prst="rect">
            <a:avLst/>
          </a:prstGeom>
        </p:spPr>
      </p:pic>
      <p:pic>
        <p:nvPicPr>
          <p:cNvPr id="6" name="Picture 5">
            <a:extLst>
              <a:ext uri="{FF2B5EF4-FFF2-40B4-BE49-F238E27FC236}">
                <a16:creationId xmlns:a16="http://schemas.microsoft.com/office/drawing/2014/main" id="{612EB837-3E99-AA25-272E-041D8B25540C}"/>
              </a:ext>
            </a:extLst>
          </p:cNvPr>
          <p:cNvPicPr>
            <a:picLocks noChangeAspect="1"/>
          </p:cNvPicPr>
          <p:nvPr userDrawn="1"/>
        </p:nvPicPr>
        <p:blipFill>
          <a:blip r:embed="rId5"/>
          <a:stretch>
            <a:fillRect/>
          </a:stretch>
        </p:blipFill>
        <p:spPr>
          <a:xfrm>
            <a:off x="9841503" y="6079952"/>
            <a:ext cx="2202451" cy="638711"/>
          </a:xfrm>
          <a:prstGeom prst="rect">
            <a:avLst/>
          </a:prstGeom>
        </p:spPr>
      </p:pic>
    </p:spTree>
    <p:extLst>
      <p:ext uri="{BB962C8B-B14F-4D97-AF65-F5344CB8AC3E}">
        <p14:creationId xmlns:p14="http://schemas.microsoft.com/office/powerpoint/2010/main" val="94408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894A04D-A409-404D-A213-1DF806D8CD6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9" name="Date Placeholder 3">
            <a:extLst>
              <a:ext uri="{FF2B5EF4-FFF2-40B4-BE49-F238E27FC236}">
                <a16:creationId xmlns:a16="http://schemas.microsoft.com/office/drawing/2014/main" id="{87063A3D-7F70-448A-8C3E-5333D6776B56}"/>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10" name="Title Placeholder 1">
            <a:extLst>
              <a:ext uri="{FF2B5EF4-FFF2-40B4-BE49-F238E27FC236}">
                <a16:creationId xmlns:a16="http://schemas.microsoft.com/office/drawing/2014/main" id="{4F594872-7F18-4591-87B0-361485D383EA}"/>
              </a:ext>
            </a:extLst>
          </p:cNvPr>
          <p:cNvSpPr>
            <a:spLocks noGrp="1"/>
          </p:cNvSpPr>
          <p:nvPr>
            <p:ph type="title"/>
          </p:nvPr>
        </p:nvSpPr>
        <p:spPr>
          <a:xfrm>
            <a:off x="656214" y="365125"/>
            <a:ext cx="1079970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A22BF9B-FCD9-4AFE-A592-968388C1C954}"/>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16" name="Text Placeholder 15">
            <a:extLst>
              <a:ext uri="{FF2B5EF4-FFF2-40B4-BE49-F238E27FC236}">
                <a16:creationId xmlns:a16="http://schemas.microsoft.com/office/drawing/2014/main" id="{83BCB240-6ACB-4AA4-B3CD-DEF1566E806B}"/>
              </a:ext>
            </a:extLst>
          </p:cNvPr>
          <p:cNvSpPr>
            <a:spLocks noGrp="1"/>
          </p:cNvSpPr>
          <p:nvPr>
            <p:ph type="body" sz="quarter" idx="12"/>
          </p:nvPr>
        </p:nvSpPr>
        <p:spPr>
          <a:xfrm>
            <a:off x="655637" y="1817687"/>
            <a:ext cx="10799709" cy="417432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77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D4EC-2F8D-446C-847C-9758FDC0C2DB}"/>
              </a:ext>
            </a:extLst>
          </p:cNvPr>
          <p:cNvSpPr>
            <a:spLocks noGrp="1"/>
          </p:cNvSpPr>
          <p:nvPr>
            <p:ph type="title"/>
          </p:nvPr>
        </p:nvSpPr>
        <p:spPr>
          <a:xfrm>
            <a:off x="656215" y="1709738"/>
            <a:ext cx="10879569"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B10597-9F31-4B88-B304-5CBAB9087955}"/>
              </a:ext>
            </a:extLst>
          </p:cNvPr>
          <p:cNvSpPr>
            <a:spLocks noGrp="1"/>
          </p:cNvSpPr>
          <p:nvPr>
            <p:ph type="body" idx="1"/>
          </p:nvPr>
        </p:nvSpPr>
        <p:spPr>
          <a:xfrm>
            <a:off x="656215" y="4589463"/>
            <a:ext cx="1087956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7EA372B-CA26-492E-98B2-8647C6B00008}"/>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97B158-EDDA-41A0-84D8-38419EFA870A}"/>
              </a:ext>
            </a:extLst>
          </p:cNvPr>
          <p:cNvSpPr>
            <a:spLocks noGrp="1"/>
          </p:cNvSpPr>
          <p:nvPr>
            <p:ph type="sldNum" sz="quarter" idx="12"/>
          </p:nvPr>
        </p:nvSpPr>
        <p:spPr>
          <a:xfrm>
            <a:off x="8610599" y="6243474"/>
            <a:ext cx="2925185" cy="365125"/>
          </a:xfrm>
          <a:prstGeom prst="rect">
            <a:avLst/>
          </a:prstGeom>
        </p:spPr>
        <p:txBody>
          <a:bodyPr/>
          <a:lstStyle/>
          <a:p>
            <a:fld id="{670EA550-FAB6-43D7-8238-4BC78C54607D}" type="slidenum">
              <a:rPr lang="en-US" smtClean="0"/>
              <a:t>‹#›</a:t>
            </a:fld>
            <a:endParaRPr lang="en-US" dirty="0"/>
          </a:p>
        </p:txBody>
      </p:sp>
      <p:sp>
        <p:nvSpPr>
          <p:cNvPr id="7" name="Date Placeholder 3">
            <a:extLst>
              <a:ext uri="{FF2B5EF4-FFF2-40B4-BE49-F238E27FC236}">
                <a16:creationId xmlns:a16="http://schemas.microsoft.com/office/drawing/2014/main" id="{21A8FDCE-9A8C-443F-AEC2-E1E4CD9E881C}"/>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Tree>
    <p:extLst>
      <p:ext uri="{BB962C8B-B14F-4D97-AF65-F5344CB8AC3E}">
        <p14:creationId xmlns:p14="http://schemas.microsoft.com/office/powerpoint/2010/main" val="382073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DF6C-FF4A-4F8D-9CA4-C156284432B2}"/>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561379-CF38-40A9-93D4-7D7C39122915}"/>
              </a:ext>
            </a:extLst>
          </p:cNvPr>
          <p:cNvSpPr>
            <a:spLocks noGrp="1"/>
          </p:cNvSpPr>
          <p:nvPr>
            <p:ph sz="half" idx="1"/>
          </p:nvPr>
        </p:nvSpPr>
        <p:spPr>
          <a:xfrm>
            <a:off x="641420" y="1825625"/>
            <a:ext cx="534513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3122F6-74E9-456D-B1DA-80FBC23642C4}"/>
              </a:ext>
            </a:extLst>
          </p:cNvPr>
          <p:cNvSpPr>
            <a:spLocks noGrp="1"/>
          </p:cNvSpPr>
          <p:nvPr>
            <p:ph sz="half" idx="2"/>
          </p:nvPr>
        </p:nvSpPr>
        <p:spPr>
          <a:xfrm>
            <a:off x="6110788" y="1825625"/>
            <a:ext cx="53451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D45DE7-9C71-4209-86D9-15442E44B8BD}"/>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8" name="Date Placeholder 3">
            <a:extLst>
              <a:ext uri="{FF2B5EF4-FFF2-40B4-BE49-F238E27FC236}">
                <a16:creationId xmlns:a16="http://schemas.microsoft.com/office/drawing/2014/main" id="{6027F056-6651-4720-B41A-ECF1F44F00E9}"/>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9" name="Slide Number Placeholder 5">
            <a:extLst>
              <a:ext uri="{FF2B5EF4-FFF2-40B4-BE49-F238E27FC236}">
                <a16:creationId xmlns:a16="http://schemas.microsoft.com/office/drawing/2014/main" id="{70BF1C91-622E-4511-9082-D5D1202F5A3B}"/>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36547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E08F-8A63-43B4-9258-29EA04FCC1E6}"/>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1C1CCC-E021-40AF-8CD4-16CA20DB98A6}"/>
              </a:ext>
            </a:extLst>
          </p:cNvPr>
          <p:cNvSpPr>
            <a:spLocks noGrp="1"/>
          </p:cNvSpPr>
          <p:nvPr>
            <p:ph type="body" idx="1"/>
          </p:nvPr>
        </p:nvSpPr>
        <p:spPr>
          <a:xfrm>
            <a:off x="656216"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EBD76-8B1D-40DF-9DA0-3FCB05C117EE}"/>
              </a:ext>
            </a:extLst>
          </p:cNvPr>
          <p:cNvSpPr>
            <a:spLocks noGrp="1"/>
          </p:cNvSpPr>
          <p:nvPr>
            <p:ph sz="half" idx="2"/>
          </p:nvPr>
        </p:nvSpPr>
        <p:spPr>
          <a:xfrm>
            <a:off x="656216"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D85AD49-9C69-418E-8153-5379F2A891D3}"/>
              </a:ext>
            </a:extLst>
          </p:cNvPr>
          <p:cNvSpPr>
            <a:spLocks noGrp="1"/>
          </p:cNvSpPr>
          <p:nvPr>
            <p:ph type="body" sz="quarter" idx="3"/>
          </p:nvPr>
        </p:nvSpPr>
        <p:spPr>
          <a:xfrm>
            <a:off x="6172200" y="1681163"/>
            <a:ext cx="528372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BA49C-88AB-48B4-B85D-97035310F5B3}"/>
              </a:ext>
            </a:extLst>
          </p:cNvPr>
          <p:cNvSpPr>
            <a:spLocks noGrp="1"/>
          </p:cNvSpPr>
          <p:nvPr>
            <p:ph sz="quarter" idx="4"/>
          </p:nvPr>
        </p:nvSpPr>
        <p:spPr>
          <a:xfrm>
            <a:off x="6172200" y="2505075"/>
            <a:ext cx="528372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F5BCA42-2D25-412B-B874-DD6ADE027EE6}"/>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10" name="Date Placeholder 3">
            <a:extLst>
              <a:ext uri="{FF2B5EF4-FFF2-40B4-BE49-F238E27FC236}">
                <a16:creationId xmlns:a16="http://schemas.microsoft.com/office/drawing/2014/main" id="{7DF3CBC2-6341-46E6-B769-9D0760680C1E}"/>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11" name="Slide Number Placeholder 5">
            <a:extLst>
              <a:ext uri="{FF2B5EF4-FFF2-40B4-BE49-F238E27FC236}">
                <a16:creationId xmlns:a16="http://schemas.microsoft.com/office/drawing/2014/main" id="{7D13FE6C-B5FB-4A9B-B5F1-C30F5FC80D24}"/>
              </a:ext>
            </a:extLst>
          </p:cNvPr>
          <p:cNvSpPr>
            <a:spLocks noGrp="1"/>
          </p:cNvSpPr>
          <p:nvPr>
            <p:ph type="sldNum" sz="quarter" idx="1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343265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88AE-8DD3-4EC3-9AF5-8870EB3DE68F}"/>
              </a:ext>
            </a:extLst>
          </p:cNvPr>
          <p:cNvSpPr>
            <a:spLocks noGrp="1"/>
          </p:cNvSpPr>
          <p:nvPr>
            <p:ph type="title"/>
          </p:nvPr>
        </p:nvSpPr>
        <p:spPr>
          <a:xfrm>
            <a:off x="656215" y="365125"/>
            <a:ext cx="10799709" cy="1325563"/>
          </a:xfrm>
          <a:prstGeom prst="rect">
            <a:avLst/>
          </a:prstGeo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8387BCC-646B-460C-B13F-57C3762F14F0}"/>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6" name="Date Placeholder 3">
            <a:extLst>
              <a:ext uri="{FF2B5EF4-FFF2-40B4-BE49-F238E27FC236}">
                <a16:creationId xmlns:a16="http://schemas.microsoft.com/office/drawing/2014/main" id="{EEC5A715-7BD4-4C3A-8C5B-6D3360412D0B}"/>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7" name="Slide Number Placeholder 5">
            <a:extLst>
              <a:ext uri="{FF2B5EF4-FFF2-40B4-BE49-F238E27FC236}">
                <a16:creationId xmlns:a16="http://schemas.microsoft.com/office/drawing/2014/main" id="{685B22E5-49DA-4947-A101-CAB311A7F539}"/>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47746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E55236-121A-4E33-B402-AEFBA09453F2}"/>
              </a:ext>
            </a:extLst>
          </p:cNvPr>
          <p:cNvSpPr/>
          <p:nvPr userDrawn="1"/>
        </p:nvSpPr>
        <p:spPr>
          <a:xfrm>
            <a:off x="0" y="6243475"/>
            <a:ext cx="12192000" cy="614525"/>
          </a:xfrm>
          <a:prstGeom prst="rect">
            <a:avLst/>
          </a:prstGeom>
          <a:solidFill>
            <a:srgbClr val="D7E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6A629782-8D54-4CCB-867E-F352A6D76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684" t="11033" r="5507" b="6231"/>
          <a:stretch/>
        </p:blipFill>
        <p:spPr>
          <a:xfrm rot="16200000">
            <a:off x="5334000" y="-1"/>
            <a:ext cx="6857999" cy="6858000"/>
          </a:xfrm>
          <a:prstGeom prst="rect">
            <a:avLst/>
          </a:prstGeom>
        </p:spPr>
      </p:pic>
      <p:sp>
        <p:nvSpPr>
          <p:cNvPr id="10" name="TextBox 9">
            <a:extLst>
              <a:ext uri="{FF2B5EF4-FFF2-40B4-BE49-F238E27FC236}">
                <a16:creationId xmlns:a16="http://schemas.microsoft.com/office/drawing/2014/main" id="{8385EBC3-9F8D-4B22-804A-61A5D3193F68}"/>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solidFill>
                  <a:srgbClr val="2D4725"/>
                </a:solidFill>
                <a:latin typeface="Arial" panose="020B0604020202020204" pitchFamily="34" charset="0"/>
                <a:cs typeface="Arial" panose="020B0604020202020204" pitchFamily="34" charset="0"/>
              </a:rPr>
              <a:t>fisherphillips.com</a:t>
            </a:r>
          </a:p>
        </p:txBody>
      </p:sp>
      <p:cxnSp>
        <p:nvCxnSpPr>
          <p:cNvPr id="11" name="Straight Connector 10">
            <a:extLst>
              <a:ext uri="{FF2B5EF4-FFF2-40B4-BE49-F238E27FC236}">
                <a16:creationId xmlns:a16="http://schemas.microsoft.com/office/drawing/2014/main" id="{8BFBCA2C-526A-4110-9683-E73E7DDE0D9B}"/>
              </a:ext>
            </a:extLst>
          </p:cNvPr>
          <p:cNvCxnSpPr/>
          <p:nvPr userDrawn="1"/>
        </p:nvCxnSpPr>
        <p:spPr>
          <a:xfrm>
            <a:off x="338667" y="6611463"/>
            <a:ext cx="10193866" cy="0"/>
          </a:xfrm>
          <a:prstGeom prst="line">
            <a:avLst/>
          </a:prstGeom>
          <a:ln w="34925" cap="rnd">
            <a:solidFill>
              <a:srgbClr val="2A523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5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7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8C06-6533-484B-92F5-41AB77FB4E44}"/>
              </a:ext>
            </a:extLst>
          </p:cNvPr>
          <p:cNvSpPr>
            <a:spLocks noGrp="1"/>
          </p:cNvSpPr>
          <p:nvPr>
            <p:ph type="title"/>
          </p:nvPr>
        </p:nvSpPr>
        <p:spPr>
          <a:xfrm>
            <a:off x="656216" y="457200"/>
            <a:ext cx="4115810"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DF819AC-5395-41F0-A50B-81AA1471F8B9}"/>
              </a:ext>
            </a:extLst>
          </p:cNvPr>
          <p:cNvSpPr>
            <a:spLocks noGrp="1"/>
          </p:cNvSpPr>
          <p:nvPr>
            <p:ph idx="1"/>
          </p:nvPr>
        </p:nvSpPr>
        <p:spPr>
          <a:xfrm>
            <a:off x="5183188" y="987425"/>
            <a:ext cx="6272736"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45E56-2F19-43FE-98C9-15E1641724C1}"/>
              </a:ext>
            </a:extLst>
          </p:cNvPr>
          <p:cNvSpPr>
            <a:spLocks noGrp="1"/>
          </p:cNvSpPr>
          <p:nvPr>
            <p:ph type="body" sz="half" idx="2"/>
          </p:nvPr>
        </p:nvSpPr>
        <p:spPr>
          <a:xfrm>
            <a:off x="656216" y="2057400"/>
            <a:ext cx="411581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EA3203E-E0C1-465F-9526-B169032C4259}"/>
              </a:ext>
            </a:extLst>
          </p:cNvPr>
          <p:cNvSpPr>
            <a:spLocks noGrp="1"/>
          </p:cNvSpPr>
          <p:nvPr>
            <p:ph type="ftr" sz="quarter" idx="11"/>
          </p:nvPr>
        </p:nvSpPr>
        <p:spPr>
          <a:xfrm>
            <a:off x="4038600" y="6243474"/>
            <a:ext cx="4114800" cy="365125"/>
          </a:xfrm>
          <a:prstGeom prst="rect">
            <a:avLst/>
          </a:prstGeom>
        </p:spPr>
        <p:txBody>
          <a:bodyPr/>
          <a:lstStyle/>
          <a:p>
            <a:endParaRPr lang="en-US"/>
          </a:p>
        </p:txBody>
      </p:sp>
      <p:sp>
        <p:nvSpPr>
          <p:cNvPr id="8" name="Date Placeholder 3">
            <a:extLst>
              <a:ext uri="{FF2B5EF4-FFF2-40B4-BE49-F238E27FC236}">
                <a16:creationId xmlns:a16="http://schemas.microsoft.com/office/drawing/2014/main" id="{0B1F8CC6-CB4A-44A2-81A1-33833046F002}"/>
              </a:ext>
            </a:extLst>
          </p:cNvPr>
          <p:cNvSpPr>
            <a:spLocks noGrp="1"/>
          </p:cNvSpPr>
          <p:nvPr>
            <p:ph type="dt" sz="half" idx="13"/>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9" name="Slide Number Placeholder 5">
            <a:extLst>
              <a:ext uri="{FF2B5EF4-FFF2-40B4-BE49-F238E27FC236}">
                <a16:creationId xmlns:a16="http://schemas.microsoft.com/office/drawing/2014/main" id="{CD166643-EA10-44CF-9B7F-98DAD8DEEFA2}"/>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Tree>
    <p:extLst>
      <p:ext uri="{BB962C8B-B14F-4D97-AF65-F5344CB8AC3E}">
        <p14:creationId xmlns:p14="http://schemas.microsoft.com/office/powerpoint/2010/main" val="110359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E4C3D7-FDA7-4B12-ACAC-8FF924D782D2}"/>
              </a:ext>
            </a:extLst>
          </p:cNvPr>
          <p:cNvSpPr/>
          <p:nvPr userDrawn="1"/>
        </p:nvSpPr>
        <p:spPr>
          <a:xfrm>
            <a:off x="0" y="6271656"/>
            <a:ext cx="12192000" cy="614525"/>
          </a:xfrm>
          <a:prstGeom prst="rect">
            <a:avLst/>
          </a:prstGeom>
          <a:solidFill>
            <a:srgbClr val="D7E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A120D18-8326-4CA6-8C11-F7597243DFBE}"/>
              </a:ext>
            </a:extLst>
          </p:cNvPr>
          <p:cNvPicPr>
            <a:picLocks noChangeAspect="1"/>
          </p:cNvPicPr>
          <p:nvPr userDrawn="1"/>
        </p:nvPicPr>
        <p:blipFill rotWithShape="1">
          <a:blip r:embed="rId15">
            <a:extLst>
              <a:ext uri="{96DAC541-7B7A-43D3-8B79-37D633B846F1}">
                <asvg:svgBlip xmlns:asvg="http://schemas.microsoft.com/office/drawing/2016/SVG/main" r:embed="rId16"/>
              </a:ext>
            </a:extLst>
          </a:blip>
          <a:srcRect l="23684" t="11033" r="5507" b="6231"/>
          <a:stretch/>
        </p:blipFill>
        <p:spPr>
          <a:xfrm rot="16200000">
            <a:off x="5334000" y="-1"/>
            <a:ext cx="6857999" cy="6858000"/>
          </a:xfrm>
          <a:prstGeom prst="rect">
            <a:avLst/>
          </a:prstGeom>
        </p:spPr>
      </p:pic>
      <p:sp>
        <p:nvSpPr>
          <p:cNvPr id="2" name="Title Placeholder 1">
            <a:extLst>
              <a:ext uri="{FF2B5EF4-FFF2-40B4-BE49-F238E27FC236}">
                <a16:creationId xmlns:a16="http://schemas.microsoft.com/office/drawing/2014/main" id="{110A3691-869A-4BB0-A9EC-51978B7A8631}"/>
              </a:ext>
            </a:extLst>
          </p:cNvPr>
          <p:cNvSpPr>
            <a:spLocks noGrp="1"/>
          </p:cNvSpPr>
          <p:nvPr>
            <p:ph type="title"/>
          </p:nvPr>
        </p:nvSpPr>
        <p:spPr>
          <a:xfrm>
            <a:off x="656214" y="466725"/>
            <a:ext cx="10799709"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A2E2455E-D59A-4AB6-8A39-100CDDE692B1}"/>
              </a:ext>
            </a:extLst>
          </p:cNvPr>
          <p:cNvSpPr>
            <a:spLocks noGrp="1"/>
          </p:cNvSpPr>
          <p:nvPr>
            <p:ph type="dt" sz="half" idx="2"/>
          </p:nvPr>
        </p:nvSpPr>
        <p:spPr>
          <a:xfrm>
            <a:off x="656215" y="6243474"/>
            <a:ext cx="29251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7367-0AD2-4CBD-8CDC-9FA8A4E96151}" type="datetimeFigureOut">
              <a:rPr lang="en-US" smtClean="0"/>
              <a:t>3/20/2025</a:t>
            </a:fld>
            <a:endParaRPr lang="en-US" dirty="0"/>
          </a:p>
        </p:txBody>
      </p:sp>
      <p:sp>
        <p:nvSpPr>
          <p:cNvPr id="5" name="Footer Placeholder 4">
            <a:extLst>
              <a:ext uri="{FF2B5EF4-FFF2-40B4-BE49-F238E27FC236}">
                <a16:creationId xmlns:a16="http://schemas.microsoft.com/office/drawing/2014/main" id="{F048D8F0-6FFC-44EC-A586-DD40FAF056CF}"/>
              </a:ext>
            </a:extLst>
          </p:cNvPr>
          <p:cNvSpPr>
            <a:spLocks noGrp="1"/>
          </p:cNvSpPr>
          <p:nvPr>
            <p:ph type="ftr" sz="quarter" idx="3"/>
          </p:nvPr>
        </p:nvSpPr>
        <p:spPr>
          <a:xfrm>
            <a:off x="4038600" y="62434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91B40-A76E-4766-B728-37831AC2B208}"/>
              </a:ext>
            </a:extLst>
          </p:cNvPr>
          <p:cNvSpPr>
            <a:spLocks noGrp="1"/>
          </p:cNvSpPr>
          <p:nvPr>
            <p:ph type="sldNum" sz="quarter" idx="4"/>
          </p:nvPr>
        </p:nvSpPr>
        <p:spPr>
          <a:xfrm>
            <a:off x="8610599" y="6243474"/>
            <a:ext cx="284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EA550-FAB6-43D7-8238-4BC78C54607D}" type="slidenum">
              <a:rPr lang="en-US" smtClean="0"/>
              <a:t>‹#›</a:t>
            </a:fld>
            <a:endParaRPr lang="en-US"/>
          </a:p>
        </p:txBody>
      </p:sp>
      <p:sp>
        <p:nvSpPr>
          <p:cNvPr id="3" name="Text Placeholder 2">
            <a:extLst>
              <a:ext uri="{FF2B5EF4-FFF2-40B4-BE49-F238E27FC236}">
                <a16:creationId xmlns:a16="http://schemas.microsoft.com/office/drawing/2014/main" id="{4738CA61-28B3-4007-BA04-B0EADC1C642B}"/>
              </a:ext>
            </a:extLst>
          </p:cNvPr>
          <p:cNvSpPr>
            <a:spLocks noGrp="1"/>
          </p:cNvSpPr>
          <p:nvPr>
            <p:ph type="body" idx="1"/>
          </p:nvPr>
        </p:nvSpPr>
        <p:spPr>
          <a:xfrm>
            <a:off x="838200" y="19272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3219ACB-E4C1-4487-9F57-45319635942A}"/>
              </a:ext>
            </a:extLst>
          </p:cNvPr>
          <p:cNvCxnSpPr>
            <a:cxnSpLocks/>
          </p:cNvCxnSpPr>
          <p:nvPr userDrawn="1"/>
        </p:nvCxnSpPr>
        <p:spPr>
          <a:xfrm flipV="1">
            <a:off x="338667" y="6608599"/>
            <a:ext cx="10186458" cy="2864"/>
          </a:xfrm>
          <a:prstGeom prst="line">
            <a:avLst/>
          </a:prstGeom>
          <a:ln w="34925" cap="rnd">
            <a:solidFill>
              <a:srgbClr val="2A5231"/>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7E22B56-917C-0F10-E69C-1FC7AB7210C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61147" y="160812"/>
            <a:ext cx="644536" cy="721280"/>
          </a:xfrm>
          <a:prstGeom prst="rect">
            <a:avLst/>
          </a:prstGeom>
        </p:spPr>
      </p:pic>
      <p:sp>
        <p:nvSpPr>
          <p:cNvPr id="17" name="TextBox 16">
            <a:extLst>
              <a:ext uri="{FF2B5EF4-FFF2-40B4-BE49-F238E27FC236}">
                <a16:creationId xmlns:a16="http://schemas.microsoft.com/office/drawing/2014/main" id="{67E2C3B3-AEEA-C881-ED6C-11A08190EF04}"/>
              </a:ext>
            </a:extLst>
          </p:cNvPr>
          <p:cNvSpPr txBox="1"/>
          <p:nvPr userDrawn="1"/>
        </p:nvSpPr>
        <p:spPr>
          <a:xfrm>
            <a:off x="10392921" y="6480658"/>
            <a:ext cx="1634247" cy="261610"/>
          </a:xfrm>
          <a:prstGeom prst="rect">
            <a:avLst/>
          </a:prstGeom>
          <a:noFill/>
        </p:spPr>
        <p:txBody>
          <a:bodyPr wrap="square" rtlCol="0">
            <a:spAutoFit/>
          </a:bodyPr>
          <a:lstStyle/>
          <a:p>
            <a:pPr algn="r"/>
            <a:r>
              <a:rPr lang="en-US" sz="1100" b="1" spc="50" baseline="0" dirty="0">
                <a:solidFill>
                  <a:srgbClr val="2D4725"/>
                </a:solidFill>
                <a:latin typeface="Arial" panose="020B0604020202020204" pitchFamily="34" charset="0"/>
                <a:cs typeface="Arial" panose="020B0604020202020204" pitchFamily="34" charset="0"/>
              </a:rPr>
              <a:t>fisherphillips.com</a:t>
            </a:r>
          </a:p>
        </p:txBody>
      </p:sp>
      <p:pic>
        <p:nvPicPr>
          <p:cNvPr id="8" name="Picture 7">
            <a:extLst>
              <a:ext uri="{FF2B5EF4-FFF2-40B4-BE49-F238E27FC236}">
                <a16:creationId xmlns:a16="http://schemas.microsoft.com/office/drawing/2014/main" id="{BE26557D-5952-EBD4-488A-8BA7A135E339}"/>
              </a:ext>
            </a:extLst>
          </p:cNvPr>
          <p:cNvPicPr>
            <a:picLocks noChangeAspect="1"/>
          </p:cNvPicPr>
          <p:nvPr userDrawn="1"/>
        </p:nvPicPr>
        <p:blipFill>
          <a:blip r:embed="rId18"/>
          <a:stretch>
            <a:fillRect/>
          </a:stretch>
        </p:blipFill>
        <p:spPr>
          <a:xfrm>
            <a:off x="10127551" y="220189"/>
            <a:ext cx="1899617" cy="550889"/>
          </a:xfrm>
          <a:prstGeom prst="rect">
            <a:avLst/>
          </a:prstGeom>
        </p:spPr>
      </p:pic>
    </p:spTree>
    <p:extLst>
      <p:ext uri="{BB962C8B-B14F-4D97-AF65-F5344CB8AC3E}">
        <p14:creationId xmlns:p14="http://schemas.microsoft.com/office/powerpoint/2010/main" val="22945615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3470" b="1" kern="1200">
          <a:solidFill>
            <a:schemeClr val="tx1"/>
          </a:solidFill>
          <a:latin typeface="Cambria" panose="02040503050406030204"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s://www.uscis.gov/i-9-central/form-i-9-resources/handbook-for-employers-m-274/90-retaining-form-i-9/91-form-i-9-and-storage-system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aclusocal.org/en/know-your-rights/when-stopped-federal-agents" TargetMode="External"/><Relationship Id="rId3" Type="http://schemas.openxmlformats.org/officeDocument/2006/relationships/hyperlink" Target="https://www.aclusocal.org/en/know-your-rights" TargetMode="External"/><Relationship Id="rId7" Type="http://schemas.openxmlformats.org/officeDocument/2006/relationships/hyperlink" Target="https://www.aclusocal.org/es/know-your-rights/que-debe-hacer-si-la-policia-un-agente-de-immigracion-o-el-fbi-lo-detie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aclusocal.org/en/know-your-rights/if-questioned-police-fbi-customs-agents-or-immigration-officers" TargetMode="External"/><Relationship Id="rId5" Type="http://schemas.openxmlformats.org/officeDocument/2006/relationships/hyperlink" Target="https://www.aclusocal.org/es/know-your-rights/si-lo-detiene-un-oficial" TargetMode="External"/><Relationship Id="rId4" Type="http://schemas.openxmlformats.org/officeDocument/2006/relationships/hyperlink" Target="https://www.aclusocal.org/en/know-your-rights/when-stopped-officer" TargetMode="External"/><Relationship Id="rId9" Type="http://schemas.openxmlformats.org/officeDocument/2006/relationships/hyperlink" Target="https://www.aclusocal.org/es/know-your-rights/si-lo-detiene-un-agente-feder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DED1FF5-2A07-947C-446A-8F64240CB010}"/>
              </a:ext>
            </a:extLst>
          </p:cNvPr>
          <p:cNvSpPr txBox="1">
            <a:spLocks/>
          </p:cNvSpPr>
          <p:nvPr/>
        </p:nvSpPr>
        <p:spPr>
          <a:xfrm>
            <a:off x="131241" y="269070"/>
            <a:ext cx="11775837" cy="1485568"/>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lnSpc>
                <a:spcPct val="100000"/>
              </a:lnSpc>
              <a:spcBef>
                <a:spcPts val="0"/>
              </a:spcBef>
            </a:pPr>
            <a:r>
              <a:rPr lang="en-US" sz="4800" dirty="0">
                <a:ea typeface="Cambria" panose="02040503050406030204" pitchFamily="18" charset="0"/>
              </a:rPr>
              <a:t>La Migra is at the Door! What Do I Do?</a:t>
            </a:r>
          </a:p>
          <a:p>
            <a:pPr algn="ctr">
              <a:lnSpc>
                <a:spcPct val="100000"/>
              </a:lnSpc>
              <a:spcBef>
                <a:spcPts val="0"/>
              </a:spcBef>
            </a:pPr>
            <a:r>
              <a:rPr lang="en-US" sz="4000" dirty="0">
                <a:ea typeface="Cambria" panose="02040503050406030204" pitchFamily="18" charset="0"/>
              </a:rPr>
              <a:t>Immigration-Related Enforcement </a:t>
            </a:r>
          </a:p>
          <a:p>
            <a:pPr algn="ctr">
              <a:lnSpc>
                <a:spcPct val="100000"/>
              </a:lnSpc>
              <a:spcBef>
                <a:spcPts val="0"/>
              </a:spcBef>
            </a:pPr>
            <a:r>
              <a:rPr lang="en-US" sz="4000" dirty="0">
                <a:ea typeface="Cambria" panose="02040503050406030204" pitchFamily="18" charset="0"/>
              </a:rPr>
              <a:t>Agencies, and Best Practices </a:t>
            </a:r>
          </a:p>
        </p:txBody>
      </p:sp>
      <p:sp>
        <p:nvSpPr>
          <p:cNvPr id="3" name="TextBox 2">
            <a:extLst>
              <a:ext uri="{FF2B5EF4-FFF2-40B4-BE49-F238E27FC236}">
                <a16:creationId xmlns:a16="http://schemas.microsoft.com/office/drawing/2014/main" id="{90E6107F-B826-9E64-BA1C-6DE5BADE8839}"/>
              </a:ext>
            </a:extLst>
          </p:cNvPr>
          <p:cNvSpPr txBox="1"/>
          <p:nvPr/>
        </p:nvSpPr>
        <p:spPr>
          <a:xfrm>
            <a:off x="1843940" y="4214823"/>
            <a:ext cx="3748642" cy="106695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cap="all" spc="0" normalizeH="0" baseline="0" noProof="0" dirty="0">
                <a:ln>
                  <a:noFill/>
                </a:ln>
                <a:effectLst/>
                <a:uLnTx/>
                <a:uFillTx/>
                <a:latin typeface="Arial" panose="020B0604020202020204" pitchFamily="34" charset="0"/>
                <a:cs typeface="Arial" panose="020B0604020202020204" pitchFamily="34" charset="0"/>
              </a:rPr>
              <a:t>Rebecca Hause-Schultz</a:t>
            </a:r>
          </a:p>
          <a:p>
            <a:pPr marL="0" marR="0" lvl="0" indent="0"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spc="0" normalizeH="0" baseline="0" noProof="0" dirty="0">
                <a:ln>
                  <a:noFill/>
                </a:ln>
                <a:effectLst/>
                <a:uLnTx/>
                <a:uFillTx/>
                <a:latin typeface="Arial" panose="020B0604020202020204" pitchFamily="34" charset="0"/>
                <a:cs typeface="Arial" panose="020B0604020202020204" pitchFamily="34" charset="0"/>
              </a:rPr>
              <a:t>Partner</a:t>
            </a:r>
            <a:r>
              <a:rPr kumimoji="0" lang="en-US" sz="2000" b="1" i="0" u="none" strike="noStrike" kern="1200" cap="all" spc="0" normalizeH="0" baseline="0" noProof="0" dirty="0">
                <a:ln>
                  <a:noFill/>
                </a:ln>
                <a:effectLst/>
                <a:uLnTx/>
                <a:uFillTx/>
                <a:latin typeface="Arial" panose="020B0604020202020204" pitchFamily="34" charset="0"/>
                <a:cs typeface="Arial" panose="020B0604020202020204" pitchFamily="34" charset="0"/>
              </a:rPr>
              <a:t> | Fisher Phillips</a:t>
            </a:r>
          </a:p>
          <a:p>
            <a:pPr marL="0" marR="0" lvl="0" indent="0" defTabSz="914400" rtl="0" eaLnBrk="1" fontAlgn="auto" latinLnBrk="0" hangingPunct="1">
              <a:lnSpc>
                <a:spcPct val="100000"/>
              </a:lnSpc>
              <a:spcBef>
                <a:spcPts val="0"/>
              </a:spcBef>
              <a:spcAft>
                <a:spcPts val="500"/>
              </a:spcAft>
              <a:buClrTx/>
              <a:buSzTx/>
              <a:buFontTx/>
              <a:buNone/>
              <a:tabLst/>
              <a:defRPr/>
            </a:pPr>
            <a:r>
              <a:rPr lang="it-IT" sz="1500" b="1" dirty="0">
                <a:latin typeface="Arial" panose="020B0604020202020204" pitchFamily="34" charset="0"/>
                <a:cs typeface="Arial" panose="020B0604020202020204" pitchFamily="34" charset="0"/>
              </a:rPr>
              <a:t>rhause-schultz</a:t>
            </a:r>
            <a:r>
              <a:rPr kumimoji="0" lang="it-IT"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@fisherphillips.com</a:t>
            </a:r>
          </a:p>
        </p:txBody>
      </p:sp>
      <p:sp>
        <p:nvSpPr>
          <p:cNvPr id="4" name="TextBox 3">
            <a:extLst>
              <a:ext uri="{FF2B5EF4-FFF2-40B4-BE49-F238E27FC236}">
                <a16:creationId xmlns:a16="http://schemas.microsoft.com/office/drawing/2014/main" id="{9CD0CE3A-5101-F221-604F-A367A72226B5}"/>
              </a:ext>
            </a:extLst>
          </p:cNvPr>
          <p:cNvSpPr txBox="1"/>
          <p:nvPr/>
        </p:nvSpPr>
        <p:spPr>
          <a:xfrm>
            <a:off x="6181914" y="4208357"/>
            <a:ext cx="4311858" cy="106695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cap="all" spc="0" normalizeH="0" baseline="0" noProof="0" dirty="0">
                <a:ln>
                  <a:noFill/>
                </a:ln>
                <a:effectLst/>
                <a:uLnTx/>
                <a:uFillTx/>
                <a:latin typeface="Arial" panose="020B0604020202020204" pitchFamily="34" charset="0"/>
                <a:cs typeface="Arial" panose="020B0604020202020204" pitchFamily="34" charset="0"/>
              </a:rPr>
              <a:t>Brian Little </a:t>
            </a:r>
          </a:p>
          <a:p>
            <a:pPr marL="0" marR="0" lvl="0" indent="0"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spc="0" normalizeH="0" baseline="0" noProof="0" dirty="0">
                <a:ln>
                  <a:noFill/>
                </a:ln>
                <a:effectLst/>
                <a:uLnTx/>
                <a:uFillTx/>
                <a:latin typeface="Arial" panose="020B0604020202020204" pitchFamily="34" charset="0"/>
                <a:cs typeface="Arial" panose="020B0604020202020204" pitchFamily="34" charset="0"/>
              </a:rPr>
              <a:t>FELS and California Farm Bureau</a:t>
            </a:r>
          </a:p>
          <a:p>
            <a:pPr marL="0" marR="0" lvl="0" indent="0" defTabSz="914400" rtl="0" eaLnBrk="1" fontAlgn="auto" latinLnBrk="0" hangingPunct="1">
              <a:lnSpc>
                <a:spcPct val="100000"/>
              </a:lnSpc>
              <a:spcBef>
                <a:spcPts val="0"/>
              </a:spcBef>
              <a:spcAft>
                <a:spcPts val="500"/>
              </a:spcAft>
              <a:buClrTx/>
              <a:buSzTx/>
              <a:buFontTx/>
              <a:buNone/>
              <a:tabLst/>
              <a:defRPr/>
            </a:pPr>
            <a:r>
              <a:rPr lang="it-IT" sz="1500" b="1" dirty="0">
                <a:latin typeface="Arial" panose="020B0604020202020204" pitchFamily="34" charset="0"/>
                <a:cs typeface="Arial" panose="020B0604020202020204" pitchFamily="34" charset="0"/>
              </a:rPr>
              <a:t>blittle</a:t>
            </a:r>
            <a:r>
              <a:rPr kumimoji="0" lang="it-IT"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@CFBF.com</a:t>
            </a:r>
          </a:p>
        </p:txBody>
      </p:sp>
      <p:pic>
        <p:nvPicPr>
          <p:cNvPr id="5" name="Picture 4">
            <a:extLst>
              <a:ext uri="{FF2B5EF4-FFF2-40B4-BE49-F238E27FC236}">
                <a16:creationId xmlns:a16="http://schemas.microsoft.com/office/drawing/2014/main" id="{B7CDE74C-E0CE-6C28-9739-1A6EDA344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261" y="2456301"/>
            <a:ext cx="1327504" cy="1485568"/>
          </a:xfrm>
          <a:prstGeom prst="rect">
            <a:avLst/>
          </a:prstGeom>
        </p:spPr>
      </p:pic>
      <p:pic>
        <p:nvPicPr>
          <p:cNvPr id="8" name="Picture 7">
            <a:extLst>
              <a:ext uri="{FF2B5EF4-FFF2-40B4-BE49-F238E27FC236}">
                <a16:creationId xmlns:a16="http://schemas.microsoft.com/office/drawing/2014/main" id="{89AF6C29-D663-B415-0F26-179C34E19BD3}"/>
              </a:ext>
            </a:extLst>
          </p:cNvPr>
          <p:cNvPicPr>
            <a:picLocks noChangeAspect="1"/>
          </p:cNvPicPr>
          <p:nvPr/>
        </p:nvPicPr>
        <p:blipFill>
          <a:blip r:embed="rId4"/>
          <a:stretch>
            <a:fillRect/>
          </a:stretch>
        </p:blipFill>
        <p:spPr>
          <a:xfrm>
            <a:off x="5592582" y="2643177"/>
            <a:ext cx="3833849" cy="1111816"/>
          </a:xfrm>
          <a:prstGeom prst="rect">
            <a:avLst/>
          </a:prstGeom>
        </p:spPr>
      </p:pic>
    </p:spTree>
    <p:extLst>
      <p:ext uri="{BB962C8B-B14F-4D97-AF65-F5344CB8AC3E}">
        <p14:creationId xmlns:p14="http://schemas.microsoft.com/office/powerpoint/2010/main" val="1451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35AC-EBE3-41FE-AD3E-8B098D8DDAA8}"/>
              </a:ext>
            </a:extLst>
          </p:cNvPr>
          <p:cNvSpPr>
            <a:spLocks noGrp="1"/>
          </p:cNvSpPr>
          <p:nvPr>
            <p:ph type="body" sz="quarter" idx="4294967295"/>
          </p:nvPr>
        </p:nvSpPr>
        <p:spPr>
          <a:xfrm>
            <a:off x="874644" y="1501845"/>
            <a:ext cx="10799763" cy="4173537"/>
          </a:xfrm>
        </p:spPr>
        <p:txBody>
          <a:bodyPr>
            <a:normAutofit fontScale="85000" lnSpcReduction="20000"/>
          </a:bodyPr>
          <a:lstStyle/>
          <a:p>
            <a:pPr>
              <a:spcBef>
                <a:spcPts val="0"/>
              </a:spcBef>
              <a:spcAft>
                <a:spcPts val="800"/>
              </a:spcAft>
            </a:pPr>
            <a:r>
              <a:rPr lang="en-US" sz="2400" dirty="0"/>
              <a:t>ICE may enter a private workplace only if they have a warrant. It will be signed by a judge </a:t>
            </a:r>
            <a:br>
              <a:rPr lang="en-US" sz="2400" dirty="0"/>
            </a:br>
            <a:r>
              <a:rPr lang="en-US" sz="2400" dirty="0"/>
              <a:t>and have a court’s name on top. </a:t>
            </a:r>
          </a:p>
          <a:p>
            <a:pPr>
              <a:spcBef>
                <a:spcPts val="0"/>
              </a:spcBef>
              <a:spcAft>
                <a:spcPts val="800"/>
              </a:spcAft>
            </a:pPr>
            <a:r>
              <a:rPr lang="en-US" sz="2400" dirty="0"/>
              <a:t>Have the designated individual review the warrant to confirm that the warrant is valid.</a:t>
            </a:r>
          </a:p>
          <a:p>
            <a:pPr>
              <a:spcBef>
                <a:spcPts val="0"/>
              </a:spcBef>
              <a:spcAft>
                <a:spcPts val="800"/>
              </a:spcAft>
            </a:pPr>
            <a:r>
              <a:rPr lang="en-US" sz="2400" dirty="0"/>
              <a:t>Without a warrant, ICE needs an employer’s permission to enter private areas. </a:t>
            </a:r>
            <a:br>
              <a:rPr lang="en-US" sz="2400" dirty="0"/>
            </a:br>
            <a:r>
              <a:rPr lang="en-US" sz="2400" dirty="0"/>
              <a:t>(Another reason to check “No Trespassing” signs.) </a:t>
            </a:r>
          </a:p>
          <a:p>
            <a:pPr>
              <a:spcBef>
                <a:spcPts val="0"/>
              </a:spcBef>
              <a:spcAft>
                <a:spcPts val="800"/>
              </a:spcAft>
            </a:pPr>
            <a:r>
              <a:rPr lang="en-US" sz="2400" dirty="0"/>
              <a:t>If ICE says they have a warrant, ask for a copy and read it. </a:t>
            </a:r>
          </a:p>
          <a:p>
            <a:pPr>
              <a:spcBef>
                <a:spcPts val="0"/>
              </a:spcBef>
              <a:spcAft>
                <a:spcPts val="800"/>
              </a:spcAft>
            </a:pPr>
            <a:r>
              <a:rPr lang="en-US" sz="2400" dirty="0"/>
              <a:t>Make sure ICE complies with exactly what is written in the warrant and monitor their activity on site. </a:t>
            </a:r>
          </a:p>
          <a:p>
            <a:pPr>
              <a:spcBef>
                <a:spcPts val="0"/>
              </a:spcBef>
              <a:spcAft>
                <a:spcPts val="800"/>
              </a:spcAft>
            </a:pPr>
            <a:r>
              <a:rPr lang="en-US" sz="2400" dirty="0"/>
              <a:t>Do not release any information about clients, staff, or others unless judicial warrant specifically requires you to do so.</a:t>
            </a:r>
          </a:p>
          <a:p>
            <a:pPr>
              <a:spcBef>
                <a:spcPts val="0"/>
              </a:spcBef>
              <a:spcAft>
                <a:spcPts val="800"/>
              </a:spcAft>
            </a:pPr>
            <a:r>
              <a:rPr lang="en-US" sz="2400" dirty="0"/>
              <a:t>Follow ICE agent during inspection and document everything that was reviewed, accessed </a:t>
            </a:r>
            <a:br>
              <a:rPr lang="en-US" sz="2400" dirty="0"/>
            </a:br>
            <a:r>
              <a:rPr lang="en-US" sz="2400" dirty="0"/>
              <a:t>or seized.</a:t>
            </a:r>
          </a:p>
          <a:p>
            <a:pPr>
              <a:spcBef>
                <a:spcPts val="0"/>
              </a:spcBef>
              <a:spcAft>
                <a:spcPts val="800"/>
              </a:spcAft>
            </a:pPr>
            <a:r>
              <a:rPr lang="en-US" sz="2400" dirty="0"/>
              <a:t>Running away could give ICE a legal reason to arrest workers. </a:t>
            </a:r>
          </a:p>
          <a:p>
            <a:pPr>
              <a:spcBef>
                <a:spcPts val="0"/>
              </a:spcBef>
              <a:spcAft>
                <a:spcPts val="800"/>
              </a:spcAft>
            </a:pPr>
            <a:r>
              <a:rPr lang="en-US" sz="2400" dirty="0"/>
              <a:t>Employees have the right to stay silent and ask to talk to a lawyer. </a:t>
            </a:r>
          </a:p>
        </p:txBody>
      </p:sp>
      <p:sp>
        <p:nvSpPr>
          <p:cNvPr id="5" name="Title 4">
            <a:extLst>
              <a:ext uri="{FF2B5EF4-FFF2-40B4-BE49-F238E27FC236}">
                <a16:creationId xmlns:a16="http://schemas.microsoft.com/office/drawing/2014/main" id="{39191C13-F5C6-121D-30F5-F871898934C0}"/>
              </a:ext>
            </a:extLst>
          </p:cNvPr>
          <p:cNvSpPr>
            <a:spLocks noGrp="1"/>
          </p:cNvSpPr>
          <p:nvPr>
            <p:ph type="title" idx="4294967295"/>
          </p:nvPr>
        </p:nvSpPr>
        <p:spPr>
          <a:xfrm>
            <a:off x="616226" y="176282"/>
            <a:ext cx="10799763" cy="1325563"/>
          </a:xfrm>
        </p:spPr>
        <p:txBody>
          <a:bodyPr/>
          <a:lstStyle/>
          <a:p>
            <a:r>
              <a:rPr lang="en-US" dirty="0"/>
              <a:t>ICE Access &amp; Activity</a:t>
            </a:r>
          </a:p>
        </p:txBody>
      </p:sp>
    </p:spTree>
    <p:extLst>
      <p:ext uri="{BB962C8B-B14F-4D97-AF65-F5344CB8AC3E}">
        <p14:creationId xmlns:p14="http://schemas.microsoft.com/office/powerpoint/2010/main" val="225856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35AC-EBE3-41FE-AD3E-8B098D8DDAA8}"/>
              </a:ext>
            </a:extLst>
          </p:cNvPr>
          <p:cNvSpPr>
            <a:spLocks noGrp="1"/>
          </p:cNvSpPr>
          <p:nvPr>
            <p:ph type="body" sz="quarter" idx="4294967295"/>
          </p:nvPr>
        </p:nvSpPr>
        <p:spPr>
          <a:xfrm>
            <a:off x="895280" y="1576596"/>
            <a:ext cx="10799763" cy="4173537"/>
          </a:xfrm>
        </p:spPr>
        <p:txBody>
          <a:bodyPr>
            <a:normAutofit/>
          </a:bodyPr>
          <a:lstStyle/>
          <a:p>
            <a:pPr>
              <a:spcAft>
                <a:spcPts val="800"/>
              </a:spcAft>
            </a:pPr>
            <a:r>
              <a:rPr lang="en-US" dirty="0"/>
              <a:t>Follow ICE agent during inspection </a:t>
            </a:r>
          </a:p>
          <a:p>
            <a:pPr>
              <a:spcAft>
                <a:spcPts val="800"/>
              </a:spcAft>
            </a:pPr>
            <a:r>
              <a:rPr lang="en-US" dirty="0"/>
              <a:t>Document everything that was reviewed, accessed or seized. </a:t>
            </a:r>
          </a:p>
          <a:p>
            <a:pPr lvl="1">
              <a:spcAft>
                <a:spcPts val="800"/>
              </a:spcAft>
              <a:buFont typeface="Arial" panose="020B0604020202020204" pitchFamily="34" charset="0"/>
              <a:buChar char="»"/>
            </a:pPr>
            <a:r>
              <a:rPr lang="en-US" dirty="0"/>
              <a:t>Date and Time</a:t>
            </a:r>
          </a:p>
          <a:p>
            <a:pPr lvl="1">
              <a:spcAft>
                <a:spcPts val="800"/>
              </a:spcAft>
              <a:buFont typeface="Arial" panose="020B0604020202020204" pitchFamily="34" charset="0"/>
              <a:buChar char="»"/>
            </a:pPr>
            <a:r>
              <a:rPr lang="en-US" dirty="0"/>
              <a:t>Number and  names/badge numbers of officers. Take pictures</a:t>
            </a:r>
          </a:p>
          <a:p>
            <a:pPr lvl="1">
              <a:spcAft>
                <a:spcPts val="800"/>
              </a:spcAft>
              <a:buFont typeface="Arial" panose="020B0604020202020204" pitchFamily="34" charset="0"/>
              <a:buChar char="»"/>
            </a:pPr>
            <a:r>
              <a:rPr lang="en-US" dirty="0"/>
              <a:t>Who did the officer say they were there for and from what agency</a:t>
            </a:r>
          </a:p>
          <a:p>
            <a:pPr>
              <a:spcAft>
                <a:spcPts val="800"/>
              </a:spcAft>
            </a:pPr>
            <a:r>
              <a:rPr lang="en-US" dirty="0"/>
              <a:t>If you are able to record a video from a safe distance, announce that you are recording </a:t>
            </a:r>
            <a:br>
              <a:rPr lang="en-US" dirty="0"/>
            </a:br>
            <a:r>
              <a:rPr lang="en-US" dirty="0"/>
              <a:t>a video </a:t>
            </a:r>
          </a:p>
          <a:p>
            <a:pPr marL="914400" lvl="2" indent="0">
              <a:buNone/>
            </a:pPr>
            <a:endParaRPr lang="en-US" sz="2400" dirty="0">
              <a:latin typeface="+mj-lt"/>
            </a:endParaRPr>
          </a:p>
          <a:p>
            <a:endParaRPr lang="en-US" sz="2400" dirty="0">
              <a:latin typeface="+mj-lt"/>
            </a:endParaRPr>
          </a:p>
        </p:txBody>
      </p:sp>
      <p:sp>
        <p:nvSpPr>
          <p:cNvPr id="5" name="Title 4">
            <a:extLst>
              <a:ext uri="{FF2B5EF4-FFF2-40B4-BE49-F238E27FC236}">
                <a16:creationId xmlns:a16="http://schemas.microsoft.com/office/drawing/2014/main" id="{67703377-3026-3B4C-BA5D-D28EFA2C03C6}"/>
              </a:ext>
            </a:extLst>
          </p:cNvPr>
          <p:cNvSpPr>
            <a:spLocks noGrp="1"/>
          </p:cNvSpPr>
          <p:nvPr>
            <p:ph type="title" idx="4294967295"/>
          </p:nvPr>
        </p:nvSpPr>
        <p:spPr>
          <a:xfrm>
            <a:off x="496957" y="251033"/>
            <a:ext cx="10799763" cy="1325563"/>
          </a:xfrm>
        </p:spPr>
        <p:txBody>
          <a:bodyPr/>
          <a:lstStyle/>
          <a:p>
            <a:r>
              <a:rPr lang="en-US" dirty="0"/>
              <a:t>Documenting the Encounter</a:t>
            </a:r>
          </a:p>
        </p:txBody>
      </p:sp>
    </p:spTree>
    <p:extLst>
      <p:ext uri="{BB962C8B-B14F-4D97-AF65-F5344CB8AC3E}">
        <p14:creationId xmlns:p14="http://schemas.microsoft.com/office/powerpoint/2010/main" val="336073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9">
            <a:extLst>
              <a:ext uri="{FF2B5EF4-FFF2-40B4-BE49-F238E27FC236}">
                <a16:creationId xmlns:a16="http://schemas.microsoft.com/office/drawing/2014/main" id="{934EEAA8-73BF-46EA-AF69-EE9B024551F5}"/>
              </a:ext>
            </a:extLst>
          </p:cNvPr>
          <p:cNvPicPr/>
          <p:nvPr/>
        </p:nvPicPr>
        <p:blipFill>
          <a:blip r:embed="rId2" cstate="print"/>
          <a:stretch>
            <a:fillRect/>
          </a:stretch>
        </p:blipFill>
        <p:spPr>
          <a:xfrm>
            <a:off x="610305" y="150611"/>
            <a:ext cx="5016758" cy="6556778"/>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B1065C78-B500-DB8F-14E7-842E5F54F20C}"/>
              </a:ext>
            </a:extLst>
          </p:cNvPr>
          <p:cNvSpPr>
            <a:spLocks noGrp="1"/>
          </p:cNvSpPr>
          <p:nvPr>
            <p:ph type="ctrTitle"/>
          </p:nvPr>
        </p:nvSpPr>
        <p:spPr>
          <a:xfrm>
            <a:off x="6449687" y="1734198"/>
            <a:ext cx="5016758" cy="2538221"/>
          </a:xfrm>
        </p:spPr>
        <p:txBody>
          <a:bodyPr/>
          <a:lstStyle/>
          <a:p>
            <a:r>
              <a:rPr lang="en-US" dirty="0"/>
              <a:t>Form I-9 Mechanics </a:t>
            </a:r>
            <a:br>
              <a:rPr lang="en-US" dirty="0"/>
            </a:br>
            <a:endParaRPr lang="en-US" dirty="0"/>
          </a:p>
        </p:txBody>
      </p:sp>
    </p:spTree>
    <p:extLst>
      <p:ext uri="{BB962C8B-B14F-4D97-AF65-F5344CB8AC3E}">
        <p14:creationId xmlns:p14="http://schemas.microsoft.com/office/powerpoint/2010/main" val="171097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40B4895-70CD-5B9B-DCD0-5176BC62FDFE}"/>
              </a:ext>
            </a:extLst>
          </p:cNvPr>
          <p:cNvSpPr>
            <a:spLocks noGrp="1"/>
          </p:cNvSpPr>
          <p:nvPr>
            <p:ph type="body" sz="quarter" idx="4294967295"/>
          </p:nvPr>
        </p:nvSpPr>
        <p:spPr>
          <a:xfrm>
            <a:off x="626166" y="1596474"/>
            <a:ext cx="10799763" cy="4173537"/>
          </a:xfrm>
        </p:spPr>
        <p:txBody>
          <a:bodyPr/>
          <a:lstStyle/>
          <a:p>
            <a:pPr marL="12700">
              <a:spcBef>
                <a:spcPts val="1300"/>
              </a:spcBef>
              <a:spcAft>
                <a:spcPts val="800"/>
              </a:spcAft>
            </a:pPr>
            <a:r>
              <a:rPr lang="en-US" sz="2000" dirty="0"/>
              <a:t>Citizens</a:t>
            </a:r>
            <a:r>
              <a:rPr lang="en-US" sz="2000" spc="-35" dirty="0"/>
              <a:t> </a:t>
            </a:r>
            <a:r>
              <a:rPr lang="en-US" sz="2000" dirty="0"/>
              <a:t>of</a:t>
            </a:r>
            <a:r>
              <a:rPr lang="en-US" sz="2000" spc="-20" dirty="0"/>
              <a:t> </a:t>
            </a:r>
            <a:r>
              <a:rPr lang="en-US" sz="2000" dirty="0"/>
              <a:t>the</a:t>
            </a:r>
            <a:r>
              <a:rPr lang="en-US" sz="2000" spc="-20" dirty="0"/>
              <a:t> </a:t>
            </a:r>
            <a:r>
              <a:rPr lang="en-US" sz="2000" dirty="0"/>
              <a:t>United</a:t>
            </a:r>
            <a:r>
              <a:rPr lang="en-US" sz="2000" spc="-20" dirty="0"/>
              <a:t> </a:t>
            </a:r>
            <a:r>
              <a:rPr lang="en-US" sz="2000" spc="-10" dirty="0"/>
              <a:t>States</a:t>
            </a:r>
            <a:endParaRPr lang="en-US" sz="2000" dirty="0"/>
          </a:p>
          <a:p>
            <a:pPr marL="12700" marR="5080">
              <a:lnSpc>
                <a:spcPct val="141700"/>
              </a:lnSpc>
              <a:spcAft>
                <a:spcPts val="800"/>
              </a:spcAft>
            </a:pPr>
            <a:r>
              <a:rPr lang="en-US" sz="2000" dirty="0"/>
              <a:t>Noncitizen</a:t>
            </a:r>
            <a:r>
              <a:rPr lang="en-US" sz="2000" spc="-30" dirty="0"/>
              <a:t> </a:t>
            </a:r>
            <a:r>
              <a:rPr lang="en-US" sz="2000" dirty="0"/>
              <a:t>Nationals</a:t>
            </a:r>
            <a:r>
              <a:rPr lang="en-US" sz="2000" spc="-30" dirty="0"/>
              <a:t> </a:t>
            </a:r>
            <a:r>
              <a:rPr lang="en-US" sz="2000" dirty="0"/>
              <a:t>of</a:t>
            </a:r>
            <a:r>
              <a:rPr lang="en-US" sz="2000" spc="-25" dirty="0"/>
              <a:t> </a:t>
            </a:r>
            <a:r>
              <a:rPr lang="en-US" sz="2000" dirty="0"/>
              <a:t>the</a:t>
            </a:r>
            <a:r>
              <a:rPr lang="en-US" sz="2000" spc="-30" dirty="0"/>
              <a:t> </a:t>
            </a:r>
            <a:r>
              <a:rPr lang="en-US" sz="2000" dirty="0"/>
              <a:t>United</a:t>
            </a:r>
            <a:r>
              <a:rPr lang="en-US" sz="2000" spc="-25" dirty="0"/>
              <a:t> </a:t>
            </a:r>
            <a:r>
              <a:rPr lang="en-US" sz="2000" spc="-10" dirty="0"/>
              <a:t>States </a:t>
            </a:r>
          </a:p>
          <a:p>
            <a:pPr marL="12700" marR="5080">
              <a:lnSpc>
                <a:spcPct val="141700"/>
              </a:lnSpc>
              <a:spcAft>
                <a:spcPts val="800"/>
              </a:spcAft>
            </a:pPr>
            <a:r>
              <a:rPr lang="en-US" sz="2000" dirty="0"/>
              <a:t>Lawful</a:t>
            </a:r>
            <a:r>
              <a:rPr lang="en-US" sz="2000" spc="-20" dirty="0"/>
              <a:t> </a:t>
            </a:r>
            <a:r>
              <a:rPr lang="en-US" sz="2000" dirty="0"/>
              <a:t>Permanent</a:t>
            </a:r>
            <a:r>
              <a:rPr lang="en-US" sz="2000" spc="-20" dirty="0"/>
              <a:t> </a:t>
            </a:r>
            <a:r>
              <a:rPr lang="en-US" sz="2000" spc="-10" dirty="0"/>
              <a:t>Residents</a:t>
            </a:r>
            <a:endParaRPr lang="en-US" sz="2000" dirty="0"/>
          </a:p>
          <a:p>
            <a:pPr marL="12700">
              <a:spcBef>
                <a:spcPts val="1200"/>
              </a:spcBef>
              <a:spcAft>
                <a:spcPts val="800"/>
              </a:spcAft>
            </a:pPr>
            <a:r>
              <a:rPr lang="en-US" sz="2000" dirty="0"/>
              <a:t>Non-citizen</a:t>
            </a:r>
            <a:r>
              <a:rPr lang="en-US" sz="2000" spc="-75" dirty="0"/>
              <a:t> </a:t>
            </a:r>
            <a:r>
              <a:rPr lang="en-US" sz="2000" dirty="0"/>
              <a:t>Authorized</a:t>
            </a:r>
            <a:r>
              <a:rPr lang="en-US" sz="2000" spc="-75" dirty="0"/>
              <a:t> </a:t>
            </a:r>
            <a:r>
              <a:rPr lang="en-US" sz="2000" dirty="0"/>
              <a:t>to</a:t>
            </a:r>
            <a:r>
              <a:rPr lang="en-US" sz="2000" spc="-70" dirty="0"/>
              <a:t> </a:t>
            </a:r>
            <a:r>
              <a:rPr lang="en-US" sz="2000" spc="-20" dirty="0"/>
              <a:t>Work</a:t>
            </a:r>
            <a:endParaRPr lang="en-US" dirty="0"/>
          </a:p>
        </p:txBody>
      </p:sp>
      <p:sp>
        <p:nvSpPr>
          <p:cNvPr id="13" name="Title 12">
            <a:extLst>
              <a:ext uri="{FF2B5EF4-FFF2-40B4-BE49-F238E27FC236}">
                <a16:creationId xmlns:a16="http://schemas.microsoft.com/office/drawing/2014/main" id="{632A6F10-CDE9-9C4C-3A0E-0919844C70BB}"/>
              </a:ext>
            </a:extLst>
          </p:cNvPr>
          <p:cNvSpPr>
            <a:spLocks noGrp="1"/>
          </p:cNvSpPr>
          <p:nvPr>
            <p:ph type="title" idx="4294967295"/>
          </p:nvPr>
        </p:nvSpPr>
        <p:spPr>
          <a:xfrm>
            <a:off x="496956" y="270911"/>
            <a:ext cx="10799763" cy="1325563"/>
          </a:xfrm>
        </p:spPr>
        <p:txBody>
          <a:bodyPr/>
          <a:lstStyle/>
          <a:p>
            <a:r>
              <a:rPr lang="en-US" dirty="0"/>
              <a:t>Who can Work in the 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4A539-5FE9-4888-A154-60349F77B0F5}"/>
              </a:ext>
            </a:extLst>
          </p:cNvPr>
          <p:cNvSpPr>
            <a:spLocks noGrp="1"/>
          </p:cNvSpPr>
          <p:nvPr>
            <p:ph type="body" sz="quarter" idx="4294967295"/>
          </p:nvPr>
        </p:nvSpPr>
        <p:spPr>
          <a:xfrm>
            <a:off x="696118" y="1596474"/>
            <a:ext cx="10799763" cy="4173537"/>
          </a:xfrm>
        </p:spPr>
        <p:txBody>
          <a:bodyPr>
            <a:normAutofit/>
          </a:bodyPr>
          <a:lstStyle/>
          <a:p>
            <a:pPr marL="228600" lvl="1">
              <a:spcAft>
                <a:spcPts val="1200"/>
              </a:spcAft>
              <a:buFontTx/>
              <a:buChar char="•"/>
              <a:defRPr/>
            </a:pPr>
            <a:r>
              <a:rPr lang="en-US" dirty="0"/>
              <a:t>Section 1 - completed by employee no later than start date of employment.</a:t>
            </a:r>
          </a:p>
          <a:p>
            <a:pPr marL="228600" lvl="1">
              <a:spcAft>
                <a:spcPts val="1200"/>
              </a:spcAft>
              <a:buFontTx/>
              <a:buChar char="•"/>
              <a:defRPr/>
            </a:pPr>
            <a:r>
              <a:rPr lang="en-US" dirty="0"/>
              <a:t>Section 2 - completed by employer by end of third business day after employee starts work.</a:t>
            </a:r>
          </a:p>
          <a:p>
            <a:pPr marL="228600" lvl="1">
              <a:spcAft>
                <a:spcPts val="1200"/>
              </a:spcAft>
              <a:buFontTx/>
              <a:buChar char="•"/>
              <a:defRPr/>
            </a:pPr>
            <a:r>
              <a:rPr lang="en-US" dirty="0"/>
              <a:t>May complete form prior to start date if offer of employment is made and accepted.</a:t>
            </a:r>
          </a:p>
          <a:p>
            <a:endParaRPr lang="en-US" sz="2600" dirty="0">
              <a:latin typeface="+mj-lt"/>
            </a:endParaRPr>
          </a:p>
        </p:txBody>
      </p:sp>
      <p:sp>
        <p:nvSpPr>
          <p:cNvPr id="5" name="Title 4">
            <a:extLst>
              <a:ext uri="{FF2B5EF4-FFF2-40B4-BE49-F238E27FC236}">
                <a16:creationId xmlns:a16="http://schemas.microsoft.com/office/drawing/2014/main" id="{7DD3598C-2A6B-85FC-0F33-73F0535A0576}"/>
              </a:ext>
            </a:extLst>
          </p:cNvPr>
          <p:cNvSpPr>
            <a:spLocks noGrp="1"/>
          </p:cNvSpPr>
          <p:nvPr>
            <p:ph type="title" idx="4294967295"/>
          </p:nvPr>
        </p:nvSpPr>
        <p:spPr>
          <a:xfrm>
            <a:off x="457200" y="270911"/>
            <a:ext cx="10799763" cy="1325563"/>
          </a:xfrm>
        </p:spPr>
        <p:txBody>
          <a:bodyPr/>
          <a:lstStyle/>
          <a:p>
            <a:r>
              <a:rPr lang="en-US" dirty="0"/>
              <a:t>Form I-9 Basic Requirements</a:t>
            </a:r>
          </a:p>
        </p:txBody>
      </p:sp>
    </p:spTree>
    <p:extLst>
      <p:ext uri="{BB962C8B-B14F-4D97-AF65-F5344CB8AC3E}">
        <p14:creationId xmlns:p14="http://schemas.microsoft.com/office/powerpoint/2010/main" val="82934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67FFC9-C705-48A0-A2BC-8904729D488C}"/>
              </a:ext>
            </a:extLst>
          </p:cNvPr>
          <p:cNvSpPr>
            <a:spLocks noGrp="1"/>
          </p:cNvSpPr>
          <p:nvPr>
            <p:ph type="body" sz="quarter" idx="4294967295"/>
          </p:nvPr>
        </p:nvSpPr>
        <p:spPr>
          <a:xfrm>
            <a:off x="696118" y="1513855"/>
            <a:ext cx="10799763" cy="4173537"/>
          </a:xfrm>
        </p:spPr>
        <p:txBody>
          <a:bodyPr>
            <a:normAutofit/>
          </a:bodyPr>
          <a:lstStyle/>
          <a:p>
            <a:pPr marL="342900" indent="-342900">
              <a:spcBef>
                <a:spcPts val="0"/>
              </a:spcBef>
              <a:spcAft>
                <a:spcPts val="800"/>
              </a:spcAft>
              <a:buFont typeface="Calibri" panose="020F0502020204030204" pitchFamily="34" charset="0"/>
              <a:buChar char="•"/>
              <a:tabLst>
                <a:tab pos="457200" algn="l"/>
              </a:tabLst>
            </a:pPr>
            <a:r>
              <a:rPr lang="en-US" b="1" dirty="0"/>
              <a:t>Employers</a:t>
            </a:r>
            <a:r>
              <a:rPr lang="en-US" b="1" spc="-65" dirty="0"/>
              <a:t> </a:t>
            </a:r>
            <a:r>
              <a:rPr lang="en-US" b="1" dirty="0"/>
              <a:t>MUST</a:t>
            </a:r>
            <a:r>
              <a:rPr lang="en-US" b="1" spc="-75" dirty="0"/>
              <a:t> </a:t>
            </a:r>
            <a:r>
              <a:rPr lang="en-US" b="1" dirty="0"/>
              <a:t>refrain</a:t>
            </a:r>
            <a:r>
              <a:rPr lang="en-US" b="1" spc="-55" dirty="0"/>
              <a:t> </a:t>
            </a:r>
            <a:r>
              <a:rPr lang="en-US" b="1" dirty="0"/>
              <a:t>from</a:t>
            </a:r>
            <a:r>
              <a:rPr lang="en-US" b="1" spc="-60" dirty="0"/>
              <a:t> </a:t>
            </a:r>
            <a:r>
              <a:rPr lang="en-US" b="1" dirty="0"/>
              <a:t>discriminating</a:t>
            </a:r>
            <a:r>
              <a:rPr lang="en-US" b="1" spc="-90" dirty="0"/>
              <a:t> </a:t>
            </a:r>
            <a:r>
              <a:rPr lang="en-US" dirty="0"/>
              <a:t>against</a:t>
            </a:r>
            <a:r>
              <a:rPr lang="en-US" spc="-95" dirty="0"/>
              <a:t> </a:t>
            </a:r>
            <a:r>
              <a:rPr lang="en-US" spc="-10" dirty="0"/>
              <a:t>individuals </a:t>
            </a:r>
            <a:r>
              <a:rPr lang="en-US" dirty="0"/>
              <a:t>on</a:t>
            </a:r>
            <a:r>
              <a:rPr lang="en-US" spc="-25" dirty="0"/>
              <a:t> </a:t>
            </a:r>
            <a:r>
              <a:rPr lang="en-US" dirty="0"/>
              <a:t>the</a:t>
            </a:r>
            <a:r>
              <a:rPr lang="en-US" spc="-30" dirty="0"/>
              <a:t> </a:t>
            </a:r>
            <a:r>
              <a:rPr lang="en-US" dirty="0"/>
              <a:t>basis</a:t>
            </a:r>
            <a:r>
              <a:rPr lang="en-US" spc="-35" dirty="0"/>
              <a:t> </a:t>
            </a:r>
            <a:r>
              <a:rPr lang="en-US" dirty="0"/>
              <a:t>of</a:t>
            </a:r>
            <a:r>
              <a:rPr lang="en-US" spc="-10" dirty="0"/>
              <a:t> </a:t>
            </a:r>
            <a:r>
              <a:rPr lang="en-US" dirty="0"/>
              <a:t>actual</a:t>
            </a:r>
            <a:r>
              <a:rPr lang="en-US" spc="-60" dirty="0"/>
              <a:t> </a:t>
            </a:r>
            <a:r>
              <a:rPr lang="en-US" dirty="0"/>
              <a:t>or</a:t>
            </a:r>
            <a:r>
              <a:rPr lang="en-US" spc="-20" dirty="0"/>
              <a:t> </a:t>
            </a:r>
            <a:r>
              <a:rPr lang="en-US" dirty="0"/>
              <a:t>perceived</a:t>
            </a:r>
            <a:r>
              <a:rPr lang="en-US" spc="-50" dirty="0"/>
              <a:t> </a:t>
            </a:r>
            <a:r>
              <a:rPr lang="en-US" dirty="0"/>
              <a:t>national</a:t>
            </a:r>
            <a:r>
              <a:rPr lang="en-US" spc="-60" dirty="0"/>
              <a:t> </a:t>
            </a:r>
            <a:r>
              <a:rPr lang="en-US" dirty="0"/>
              <a:t>origin,</a:t>
            </a:r>
            <a:r>
              <a:rPr lang="en-US" spc="-25" dirty="0"/>
              <a:t> </a:t>
            </a:r>
            <a:r>
              <a:rPr lang="en-US" dirty="0"/>
              <a:t>citizenship</a:t>
            </a:r>
            <a:r>
              <a:rPr lang="en-US" spc="-50" dirty="0"/>
              <a:t> </a:t>
            </a:r>
            <a:r>
              <a:rPr lang="en-US" spc="-25" dirty="0"/>
              <a:t>or </a:t>
            </a:r>
            <a:r>
              <a:rPr lang="en-US" dirty="0"/>
              <a:t>immigration</a:t>
            </a:r>
            <a:r>
              <a:rPr lang="en-US" spc="-100" dirty="0"/>
              <a:t> </a:t>
            </a:r>
            <a:r>
              <a:rPr lang="en-US" spc="-10" dirty="0"/>
              <a:t>status</a:t>
            </a:r>
            <a:endParaRPr lang="en-US" dirty="0">
              <a:effectLst/>
              <a:ea typeface="Times New Roman" panose="02020603050405020304" pitchFamily="18" charset="0"/>
            </a:endParaRPr>
          </a:p>
          <a:p>
            <a:pPr marL="342900" marR="0" lvl="0" indent="-342900">
              <a:spcBef>
                <a:spcPts val="0"/>
              </a:spcBef>
              <a:spcAft>
                <a:spcPts val="800"/>
              </a:spcAft>
              <a:buFont typeface="Calibri" panose="020F0502020204030204" pitchFamily="34" charset="0"/>
              <a:buChar char="•"/>
              <a:tabLst>
                <a:tab pos="457200" algn="l"/>
              </a:tabLst>
            </a:pPr>
            <a:r>
              <a:rPr lang="en-US" dirty="0">
                <a:effectLst/>
                <a:ea typeface="Times New Roman" panose="02020603050405020304" pitchFamily="18" charset="0"/>
              </a:rPr>
              <a:t>Do not require specific documents or combination of documents.</a:t>
            </a:r>
            <a:endParaRPr lang="en-US" dirty="0">
              <a:effectLst/>
              <a:ea typeface="Calibri" panose="020F0502020204030204" pitchFamily="34" charset="0"/>
            </a:endParaRPr>
          </a:p>
          <a:p>
            <a:pPr marL="342900" marR="0" lvl="0" indent="-342900">
              <a:spcBef>
                <a:spcPts val="0"/>
              </a:spcBef>
              <a:spcAft>
                <a:spcPts val="800"/>
              </a:spcAft>
              <a:buFont typeface="Calibri" panose="020F0502020204030204" pitchFamily="34" charset="0"/>
              <a:buChar char="•"/>
              <a:tabLst>
                <a:tab pos="457200" algn="l"/>
              </a:tabLst>
            </a:pPr>
            <a:r>
              <a:rPr lang="en-US" dirty="0">
                <a:effectLst/>
                <a:ea typeface="Times New Roman" panose="02020603050405020304" pitchFamily="18" charset="0"/>
              </a:rPr>
              <a:t>Do not require more or different documents than minimally required.</a:t>
            </a:r>
            <a:endParaRPr lang="en-US" dirty="0">
              <a:effectLst/>
              <a:ea typeface="Calibri" panose="020F0502020204030204" pitchFamily="34" charset="0"/>
            </a:endParaRPr>
          </a:p>
          <a:p>
            <a:pPr marL="342900" marR="0" lvl="0" indent="-342900">
              <a:spcBef>
                <a:spcPts val="0"/>
              </a:spcBef>
              <a:spcAft>
                <a:spcPts val="800"/>
              </a:spcAft>
              <a:buFont typeface="Calibri" panose="020F0502020204030204" pitchFamily="34" charset="0"/>
              <a:buChar char="•"/>
              <a:tabLst>
                <a:tab pos="457200" algn="l"/>
              </a:tabLst>
            </a:pPr>
            <a:r>
              <a:rPr lang="en-US" dirty="0">
                <a:effectLst/>
                <a:ea typeface="Times New Roman" panose="02020603050405020304" pitchFamily="18" charset="0"/>
              </a:rPr>
              <a:t>Do not refuse to accept documents that reasonably appear to be genuine.</a:t>
            </a:r>
            <a:endParaRPr lang="en-US" dirty="0">
              <a:effectLst/>
              <a:ea typeface="Calibri" panose="020F0502020204030204" pitchFamily="34" charset="0"/>
            </a:endParaRPr>
          </a:p>
          <a:p>
            <a:pPr marL="342900" marR="0" lvl="0" indent="-342900">
              <a:spcBef>
                <a:spcPts val="0"/>
              </a:spcBef>
              <a:spcAft>
                <a:spcPts val="800"/>
              </a:spcAft>
              <a:buFont typeface="Calibri" panose="020F0502020204030204" pitchFamily="34" charset="0"/>
              <a:buChar char="•"/>
              <a:tabLst>
                <a:tab pos="457200" algn="l"/>
              </a:tabLst>
            </a:pPr>
            <a:r>
              <a:rPr lang="en-US" dirty="0">
                <a:effectLst/>
                <a:ea typeface="Times New Roman" panose="02020603050405020304" pitchFamily="18" charset="0"/>
              </a:rPr>
              <a:t>Employee’s choice which of the acceptable Form I-9 documents to present.</a:t>
            </a:r>
            <a:endParaRPr lang="en-US" dirty="0">
              <a:effectLst/>
              <a:ea typeface="Calibri" panose="020F0502020204030204" pitchFamily="34" charset="0"/>
            </a:endParaRPr>
          </a:p>
          <a:p>
            <a:pPr marL="0" marR="0">
              <a:spcBef>
                <a:spcPts val="0"/>
              </a:spcBef>
              <a:spcAft>
                <a:spcPts val="800"/>
              </a:spcAft>
            </a:pPr>
            <a:endParaRPr lang="en-US" dirty="0">
              <a:effectLst/>
              <a:ea typeface="Calibri" panose="020F0502020204030204" pitchFamily="34" charset="0"/>
            </a:endParaRPr>
          </a:p>
        </p:txBody>
      </p:sp>
      <p:sp>
        <p:nvSpPr>
          <p:cNvPr id="4" name="Title 3">
            <a:extLst>
              <a:ext uri="{FF2B5EF4-FFF2-40B4-BE49-F238E27FC236}">
                <a16:creationId xmlns:a16="http://schemas.microsoft.com/office/drawing/2014/main" id="{E4D8BCCC-3087-347B-937A-453BB3AF5BD0}"/>
              </a:ext>
            </a:extLst>
          </p:cNvPr>
          <p:cNvSpPr>
            <a:spLocks noGrp="1"/>
          </p:cNvSpPr>
          <p:nvPr>
            <p:ph type="title" idx="4294967295"/>
          </p:nvPr>
        </p:nvSpPr>
        <p:spPr>
          <a:xfrm>
            <a:off x="417444" y="106708"/>
            <a:ext cx="10799763" cy="1325563"/>
          </a:xfrm>
        </p:spPr>
        <p:txBody>
          <a:bodyPr/>
          <a:lstStyle/>
          <a:p>
            <a:r>
              <a:rPr lang="en-US" dirty="0"/>
              <a:t>Discrimination and Unfair Documentary Practices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F7EE18-5119-40BC-BE56-713C8296FC25}"/>
              </a:ext>
            </a:extLst>
          </p:cNvPr>
          <p:cNvGrpSpPr/>
          <p:nvPr/>
        </p:nvGrpSpPr>
        <p:grpSpPr>
          <a:xfrm>
            <a:off x="1266648" y="1307604"/>
            <a:ext cx="3570604" cy="4758587"/>
            <a:chOff x="2083449" y="1257858"/>
            <a:chExt cx="3372471" cy="5005781"/>
          </a:xfrm>
        </p:grpSpPr>
        <p:sp>
          <p:nvSpPr>
            <p:cNvPr id="3" name="object 3"/>
            <p:cNvSpPr txBox="1"/>
            <p:nvPr/>
          </p:nvSpPr>
          <p:spPr>
            <a:xfrm>
              <a:off x="3305210" y="1257858"/>
              <a:ext cx="1013627" cy="288690"/>
            </a:xfrm>
            <a:prstGeom prst="rect">
              <a:avLst/>
            </a:prstGeom>
          </p:spPr>
          <p:txBody>
            <a:bodyPr vert="horz" wrap="square" lIns="0" tIns="12700" rIns="0" bIns="0" rtlCol="0">
              <a:spAutoFit/>
            </a:bodyPr>
            <a:lstStyle/>
            <a:p>
              <a:pPr marL="12700">
                <a:spcBef>
                  <a:spcPts val="100"/>
                </a:spcBef>
              </a:pPr>
              <a:r>
                <a:rPr sz="1700" b="1" dirty="0">
                  <a:solidFill>
                    <a:schemeClr val="tx2"/>
                  </a:solidFill>
                  <a:latin typeface="Arial" panose="020B0604020202020204" pitchFamily="34" charset="0"/>
                  <a:cs typeface="Arial" panose="020B0604020202020204" pitchFamily="34" charset="0"/>
                </a:rPr>
                <a:t>Form</a:t>
              </a:r>
              <a:r>
                <a:rPr sz="1700" b="1" spc="-25" dirty="0">
                  <a:solidFill>
                    <a:schemeClr val="tx2"/>
                  </a:solidFill>
                  <a:latin typeface="Arial" panose="020B0604020202020204" pitchFamily="34" charset="0"/>
                  <a:cs typeface="Arial" panose="020B0604020202020204" pitchFamily="34" charset="0"/>
                </a:rPr>
                <a:t> </a:t>
              </a:r>
              <a:r>
                <a:rPr sz="1700" b="1" dirty="0">
                  <a:solidFill>
                    <a:schemeClr val="tx2"/>
                  </a:solidFill>
                  <a:latin typeface="Arial" panose="020B0604020202020204" pitchFamily="34" charset="0"/>
                  <a:cs typeface="Arial" panose="020B0604020202020204" pitchFamily="34" charset="0"/>
                </a:rPr>
                <a:t>I-</a:t>
              </a:r>
              <a:r>
                <a:rPr sz="1700" b="1" spc="-50" dirty="0">
                  <a:solidFill>
                    <a:schemeClr val="tx2"/>
                  </a:solidFill>
                  <a:latin typeface="Arial" panose="020B0604020202020204" pitchFamily="34" charset="0"/>
                  <a:cs typeface="Arial" panose="020B0604020202020204" pitchFamily="34" charset="0"/>
                </a:rPr>
                <a:t>9</a:t>
              </a:r>
              <a:endParaRPr sz="1700" dirty="0">
                <a:solidFill>
                  <a:schemeClr val="tx2"/>
                </a:solidFill>
                <a:latin typeface="Arial" panose="020B0604020202020204" pitchFamily="34" charset="0"/>
                <a:cs typeface="Arial" panose="020B0604020202020204" pitchFamily="34" charset="0"/>
              </a:endParaRPr>
            </a:p>
          </p:txBody>
        </p:sp>
        <p:pic>
          <p:nvPicPr>
            <p:cNvPr id="5" name="object 5"/>
            <p:cNvPicPr/>
            <p:nvPr/>
          </p:nvPicPr>
          <p:blipFill>
            <a:blip r:embed="rId2" cstate="print"/>
            <a:stretch>
              <a:fillRect/>
            </a:stretch>
          </p:blipFill>
          <p:spPr>
            <a:xfrm>
              <a:off x="2083449" y="1646141"/>
              <a:ext cx="3372471" cy="4617498"/>
            </a:xfrm>
            <a:prstGeom prst="rect">
              <a:avLst/>
            </a:prstGeom>
            <a:ln>
              <a:noFill/>
            </a:ln>
            <a:effectLst>
              <a:outerShdw blurRad="292100" dist="139700" dir="2700000" algn="tl" rotWithShape="0">
                <a:srgbClr val="333333">
                  <a:alpha val="65000"/>
                </a:srgbClr>
              </a:outerShdw>
            </a:effectLst>
          </p:spPr>
        </p:pic>
      </p:grpSp>
      <p:grpSp>
        <p:nvGrpSpPr>
          <p:cNvPr id="10" name="Group 9">
            <a:extLst>
              <a:ext uri="{FF2B5EF4-FFF2-40B4-BE49-F238E27FC236}">
                <a16:creationId xmlns:a16="http://schemas.microsoft.com/office/drawing/2014/main" id="{AB662469-47DD-4083-9947-1C4603F8E6E1}"/>
              </a:ext>
            </a:extLst>
          </p:cNvPr>
          <p:cNvGrpSpPr/>
          <p:nvPr/>
        </p:nvGrpSpPr>
        <p:grpSpPr>
          <a:xfrm>
            <a:off x="6714623" y="1170387"/>
            <a:ext cx="3906685" cy="5030067"/>
            <a:chOff x="6662439" y="1299875"/>
            <a:chExt cx="3829545" cy="4991700"/>
          </a:xfrm>
        </p:grpSpPr>
        <p:sp>
          <p:nvSpPr>
            <p:cNvPr id="4" name="object 4"/>
            <p:cNvSpPr txBox="1"/>
            <p:nvPr/>
          </p:nvSpPr>
          <p:spPr>
            <a:xfrm>
              <a:off x="6766850" y="1299875"/>
              <a:ext cx="3725134" cy="272341"/>
            </a:xfrm>
            <a:prstGeom prst="rect">
              <a:avLst/>
            </a:prstGeom>
          </p:spPr>
          <p:txBody>
            <a:bodyPr vert="horz" wrap="square" lIns="0" tIns="12700" rIns="0" bIns="0" rtlCol="0">
              <a:spAutoFit/>
            </a:bodyPr>
            <a:lstStyle/>
            <a:p>
              <a:pPr marL="12700">
                <a:spcBef>
                  <a:spcPts val="100"/>
                </a:spcBef>
              </a:pPr>
              <a:r>
                <a:rPr sz="1700" b="1" dirty="0">
                  <a:solidFill>
                    <a:schemeClr val="tx2"/>
                  </a:solidFill>
                  <a:latin typeface="Arial" panose="020B0604020202020204" pitchFamily="34" charset="0"/>
                  <a:cs typeface="Arial" panose="020B0604020202020204" pitchFamily="34" charset="0"/>
                </a:rPr>
                <a:t>Lists</a:t>
              </a:r>
              <a:r>
                <a:rPr sz="1700" b="1" spc="-25" dirty="0">
                  <a:solidFill>
                    <a:schemeClr val="tx2"/>
                  </a:solidFill>
                  <a:latin typeface="Arial" panose="020B0604020202020204" pitchFamily="34" charset="0"/>
                  <a:cs typeface="Arial" panose="020B0604020202020204" pitchFamily="34" charset="0"/>
                </a:rPr>
                <a:t> </a:t>
              </a:r>
              <a:r>
                <a:rPr sz="1700" b="1" dirty="0">
                  <a:solidFill>
                    <a:schemeClr val="tx2"/>
                  </a:solidFill>
                  <a:latin typeface="Arial" panose="020B0604020202020204" pitchFamily="34" charset="0"/>
                  <a:cs typeface="Arial" panose="020B0604020202020204" pitchFamily="34" charset="0"/>
                </a:rPr>
                <a:t>of</a:t>
              </a:r>
              <a:r>
                <a:rPr sz="1700" b="1" spc="-15" dirty="0">
                  <a:solidFill>
                    <a:schemeClr val="tx2"/>
                  </a:solidFill>
                  <a:latin typeface="Arial" panose="020B0604020202020204" pitchFamily="34" charset="0"/>
                  <a:cs typeface="Arial" panose="020B0604020202020204" pitchFamily="34" charset="0"/>
                </a:rPr>
                <a:t> </a:t>
              </a:r>
              <a:r>
                <a:rPr sz="1700" b="1" dirty="0">
                  <a:solidFill>
                    <a:schemeClr val="tx2"/>
                  </a:solidFill>
                  <a:latin typeface="Arial" panose="020B0604020202020204" pitchFamily="34" charset="0"/>
                  <a:cs typeface="Arial" panose="020B0604020202020204" pitchFamily="34" charset="0"/>
                </a:rPr>
                <a:t>Acceptable</a:t>
              </a:r>
              <a:r>
                <a:rPr sz="1700" b="1" spc="-50" dirty="0">
                  <a:solidFill>
                    <a:schemeClr val="tx2"/>
                  </a:solidFill>
                  <a:latin typeface="Arial" panose="020B0604020202020204" pitchFamily="34" charset="0"/>
                  <a:cs typeface="Arial" panose="020B0604020202020204" pitchFamily="34" charset="0"/>
                </a:rPr>
                <a:t> </a:t>
              </a:r>
              <a:r>
                <a:rPr sz="1700" b="1" spc="-10" dirty="0">
                  <a:solidFill>
                    <a:schemeClr val="tx2"/>
                  </a:solidFill>
                  <a:latin typeface="Arial" panose="020B0604020202020204" pitchFamily="34" charset="0"/>
                  <a:cs typeface="Arial" panose="020B0604020202020204" pitchFamily="34" charset="0"/>
                </a:rPr>
                <a:t>Documents</a:t>
              </a:r>
              <a:endParaRPr sz="1700" dirty="0">
                <a:solidFill>
                  <a:schemeClr val="tx2"/>
                </a:solidFill>
                <a:latin typeface="Arial" panose="020B0604020202020204" pitchFamily="34" charset="0"/>
                <a:cs typeface="Arial" panose="020B0604020202020204" pitchFamily="34" charset="0"/>
              </a:endParaRPr>
            </a:p>
          </p:txBody>
        </p:sp>
        <p:pic>
          <p:nvPicPr>
            <p:cNvPr id="6" name="object 6"/>
            <p:cNvPicPr/>
            <p:nvPr/>
          </p:nvPicPr>
          <p:blipFill>
            <a:blip r:embed="rId3" cstate="print"/>
            <a:stretch>
              <a:fillRect/>
            </a:stretch>
          </p:blipFill>
          <p:spPr>
            <a:xfrm>
              <a:off x="6662439" y="1701794"/>
              <a:ext cx="3500101" cy="4589781"/>
            </a:xfrm>
            <a:prstGeom prst="rect">
              <a:avLst/>
            </a:prstGeom>
            <a:ln>
              <a:noFill/>
            </a:ln>
            <a:effectLst>
              <a:outerShdw blurRad="292100" dist="139700" dir="2700000" algn="tl" rotWithShape="0">
                <a:srgbClr val="333333">
                  <a:alpha val="65000"/>
                </a:srgbClr>
              </a:outerShdw>
            </a:effectLst>
          </p:spPr>
        </p:pic>
      </p:grpSp>
      <p:sp>
        <p:nvSpPr>
          <p:cNvPr id="12" name="Title 11">
            <a:extLst>
              <a:ext uri="{FF2B5EF4-FFF2-40B4-BE49-F238E27FC236}">
                <a16:creationId xmlns:a16="http://schemas.microsoft.com/office/drawing/2014/main" id="{A5147B13-B9A6-EF9A-813C-F8CB91BD5383}"/>
              </a:ext>
            </a:extLst>
          </p:cNvPr>
          <p:cNvSpPr>
            <a:spLocks noGrp="1"/>
          </p:cNvSpPr>
          <p:nvPr>
            <p:ph type="title" idx="4294967295"/>
          </p:nvPr>
        </p:nvSpPr>
        <p:spPr>
          <a:xfrm>
            <a:off x="496957" y="116304"/>
            <a:ext cx="10799763" cy="1325563"/>
          </a:xfrm>
        </p:spPr>
        <p:txBody>
          <a:bodyPr/>
          <a:lstStyle/>
          <a:p>
            <a:r>
              <a:rPr lang="en-US" dirty="0"/>
              <a:t>Completing Form I-9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FCFB948-BB7E-4B1B-87F2-216FA25789AA}"/>
              </a:ext>
            </a:extLst>
          </p:cNvPr>
          <p:cNvSpPr>
            <a:spLocks noGrp="1"/>
          </p:cNvSpPr>
          <p:nvPr>
            <p:ph type="body" sz="quarter" idx="4294967295"/>
          </p:nvPr>
        </p:nvSpPr>
        <p:spPr>
          <a:xfrm>
            <a:off x="506896" y="1513854"/>
            <a:ext cx="7810500" cy="4173537"/>
          </a:xfrm>
        </p:spPr>
        <p:txBody>
          <a:bodyPr>
            <a:normAutofit/>
          </a:bodyPr>
          <a:lstStyle/>
          <a:p>
            <a:pPr marR="5080">
              <a:lnSpc>
                <a:spcPct val="109700"/>
              </a:lnSpc>
            </a:pPr>
            <a:r>
              <a:rPr lang="en-US" dirty="0"/>
              <a:t>You must</a:t>
            </a:r>
            <a:r>
              <a:rPr lang="en-US" spc="5" dirty="0"/>
              <a:t> </a:t>
            </a:r>
            <a:r>
              <a:rPr lang="en-US" dirty="0"/>
              <a:t>accept</a:t>
            </a:r>
            <a:r>
              <a:rPr lang="en-US" spc="5" dirty="0"/>
              <a:t> </a:t>
            </a:r>
            <a:r>
              <a:rPr lang="en-US" dirty="0"/>
              <a:t>a</a:t>
            </a:r>
            <a:r>
              <a:rPr lang="en-US" spc="5" dirty="0"/>
              <a:t> </a:t>
            </a:r>
            <a:r>
              <a:rPr lang="en-US" dirty="0"/>
              <a:t>document</a:t>
            </a:r>
            <a:r>
              <a:rPr lang="en-US" spc="5" dirty="0"/>
              <a:t> </a:t>
            </a:r>
            <a:r>
              <a:rPr lang="en-US" dirty="0"/>
              <a:t>presented by</a:t>
            </a:r>
            <a:r>
              <a:rPr lang="en-US" spc="5" dirty="0"/>
              <a:t> </a:t>
            </a:r>
            <a:r>
              <a:rPr lang="en-US" dirty="0"/>
              <a:t>an</a:t>
            </a:r>
            <a:r>
              <a:rPr lang="en-US" spc="5" dirty="0"/>
              <a:t> </a:t>
            </a:r>
            <a:r>
              <a:rPr lang="en-US" dirty="0"/>
              <a:t>employee</a:t>
            </a:r>
            <a:r>
              <a:rPr lang="en-US" spc="5" dirty="0"/>
              <a:t> </a:t>
            </a:r>
            <a:r>
              <a:rPr lang="en-US" dirty="0"/>
              <a:t>if</a:t>
            </a:r>
            <a:r>
              <a:rPr lang="en-US" spc="5" dirty="0"/>
              <a:t> </a:t>
            </a:r>
            <a:r>
              <a:rPr lang="en-US" spc="-25" dirty="0"/>
              <a:t>it </a:t>
            </a:r>
            <a:r>
              <a:rPr lang="en-US" dirty="0"/>
              <a:t>reasonably</a:t>
            </a:r>
            <a:r>
              <a:rPr lang="en-US" spc="-40" dirty="0"/>
              <a:t> </a:t>
            </a:r>
            <a:r>
              <a:rPr lang="en-US" dirty="0"/>
              <a:t>appears</a:t>
            </a:r>
            <a:r>
              <a:rPr lang="en-US" spc="-35" dirty="0"/>
              <a:t> </a:t>
            </a:r>
            <a:r>
              <a:rPr lang="en-US" dirty="0"/>
              <a:t>to</a:t>
            </a:r>
            <a:r>
              <a:rPr lang="en-US" spc="-55" dirty="0"/>
              <a:t> </a:t>
            </a:r>
            <a:r>
              <a:rPr lang="en-US" spc="-25" dirty="0"/>
              <a:t>be:</a:t>
            </a:r>
            <a:endParaRPr lang="en-US" dirty="0"/>
          </a:p>
          <a:p>
            <a:pPr marL="457200">
              <a:spcBef>
                <a:spcPts val="1360"/>
              </a:spcBef>
              <a:buClr>
                <a:schemeClr val="tx1"/>
              </a:buClr>
              <a:buFont typeface="Arial" panose="020B0604020202020204" pitchFamily="34" charset="0"/>
              <a:buChar char="»"/>
              <a:tabLst>
                <a:tab pos="1243965" algn="l"/>
              </a:tabLst>
            </a:pPr>
            <a:r>
              <a:rPr lang="en-US" spc="-10" dirty="0"/>
              <a:t>Genuine</a:t>
            </a:r>
          </a:p>
          <a:p>
            <a:pPr marL="457200" indent="0">
              <a:spcBef>
                <a:spcPts val="1360"/>
              </a:spcBef>
              <a:buClr>
                <a:srgbClr val="006699"/>
              </a:buClr>
              <a:buNone/>
              <a:tabLst>
                <a:tab pos="1243965" algn="l"/>
              </a:tabLst>
            </a:pPr>
            <a:r>
              <a:rPr lang="en-US" b="1" spc="-25" dirty="0"/>
              <a:t> AND</a:t>
            </a:r>
            <a:endParaRPr lang="en-US" dirty="0">
              <a:solidFill>
                <a:srgbClr val="060000"/>
              </a:solidFill>
            </a:endParaRPr>
          </a:p>
          <a:p>
            <a:pPr marL="457200" marR="264160">
              <a:lnSpc>
                <a:spcPct val="109700"/>
              </a:lnSpc>
              <a:buFont typeface="Arial" panose="020B0604020202020204" pitchFamily="34" charset="0"/>
              <a:buChar char="»"/>
            </a:pPr>
            <a:r>
              <a:rPr lang="en-US" dirty="0"/>
              <a:t>Relates</a:t>
            </a:r>
            <a:r>
              <a:rPr lang="en-US" spc="-65" dirty="0"/>
              <a:t> </a:t>
            </a:r>
            <a:r>
              <a:rPr lang="en-US" dirty="0"/>
              <a:t>to</a:t>
            </a:r>
            <a:r>
              <a:rPr lang="en-US" spc="-50" dirty="0"/>
              <a:t> </a:t>
            </a:r>
            <a:r>
              <a:rPr lang="en-US" dirty="0"/>
              <a:t>the </a:t>
            </a:r>
            <a:r>
              <a:rPr lang="en-US" spc="-10" dirty="0"/>
              <a:t>individual </a:t>
            </a:r>
            <a:r>
              <a:rPr lang="en-US" dirty="0"/>
              <a:t>presenting</a:t>
            </a:r>
            <a:r>
              <a:rPr lang="en-US" spc="-70" dirty="0"/>
              <a:t> </a:t>
            </a:r>
            <a:r>
              <a:rPr lang="en-US" spc="-35" dirty="0"/>
              <a:t>it</a:t>
            </a:r>
            <a:endParaRPr lang="en-US" dirty="0">
              <a:solidFill>
                <a:srgbClr val="060000"/>
              </a:solidFill>
            </a:endParaRPr>
          </a:p>
          <a:p>
            <a:pPr marL="0" marR="264160" indent="0">
              <a:lnSpc>
                <a:spcPct val="109700"/>
              </a:lnSpc>
              <a:buNone/>
            </a:pPr>
            <a:r>
              <a:rPr lang="en-US" dirty="0">
                <a:solidFill>
                  <a:srgbClr val="060000"/>
                </a:solidFill>
              </a:rPr>
              <a:t>The</a:t>
            </a:r>
            <a:r>
              <a:rPr lang="en-US" spc="-55" dirty="0">
                <a:solidFill>
                  <a:srgbClr val="060000"/>
                </a:solidFill>
              </a:rPr>
              <a:t> </a:t>
            </a:r>
            <a:r>
              <a:rPr lang="en-US" dirty="0">
                <a:solidFill>
                  <a:srgbClr val="060000"/>
                </a:solidFill>
              </a:rPr>
              <a:t>document</a:t>
            </a:r>
            <a:r>
              <a:rPr lang="en-US" spc="-45" dirty="0">
                <a:solidFill>
                  <a:srgbClr val="060000"/>
                </a:solidFill>
              </a:rPr>
              <a:t> </a:t>
            </a:r>
            <a:r>
              <a:rPr lang="en-US" dirty="0">
                <a:solidFill>
                  <a:srgbClr val="060000"/>
                </a:solidFill>
              </a:rPr>
              <a:t>must</a:t>
            </a:r>
            <a:r>
              <a:rPr lang="en-US" spc="-45" dirty="0">
                <a:solidFill>
                  <a:srgbClr val="060000"/>
                </a:solidFill>
              </a:rPr>
              <a:t> </a:t>
            </a:r>
            <a:r>
              <a:rPr lang="en-US" dirty="0">
                <a:solidFill>
                  <a:srgbClr val="060000"/>
                </a:solidFill>
              </a:rPr>
              <a:t>be</a:t>
            </a:r>
            <a:r>
              <a:rPr lang="en-US" spc="-45" dirty="0">
                <a:solidFill>
                  <a:srgbClr val="060000"/>
                </a:solidFill>
              </a:rPr>
              <a:t> </a:t>
            </a:r>
            <a:r>
              <a:rPr lang="en-US" dirty="0">
                <a:solidFill>
                  <a:srgbClr val="060000"/>
                </a:solidFill>
              </a:rPr>
              <a:t>original –</a:t>
            </a:r>
            <a:r>
              <a:rPr lang="en-US" spc="-20" dirty="0">
                <a:solidFill>
                  <a:srgbClr val="060000"/>
                </a:solidFill>
              </a:rPr>
              <a:t> </a:t>
            </a:r>
            <a:r>
              <a:rPr lang="en-US" dirty="0">
                <a:solidFill>
                  <a:srgbClr val="060000"/>
                </a:solidFill>
              </a:rPr>
              <a:t>photocopies</a:t>
            </a:r>
            <a:r>
              <a:rPr lang="en-US" spc="-45" dirty="0">
                <a:solidFill>
                  <a:srgbClr val="060000"/>
                </a:solidFill>
              </a:rPr>
              <a:t> </a:t>
            </a:r>
            <a:r>
              <a:rPr lang="en-US" dirty="0">
                <a:solidFill>
                  <a:srgbClr val="060000"/>
                </a:solidFill>
              </a:rPr>
              <a:t>are </a:t>
            </a:r>
            <a:r>
              <a:rPr lang="en-US" spc="-25" dirty="0">
                <a:solidFill>
                  <a:srgbClr val="060000"/>
                </a:solidFill>
              </a:rPr>
              <a:t>NOT </a:t>
            </a:r>
            <a:br>
              <a:rPr lang="en-US" spc="-25" dirty="0">
                <a:solidFill>
                  <a:srgbClr val="060000"/>
                </a:solidFill>
              </a:rPr>
            </a:br>
            <a:r>
              <a:rPr lang="en-US" dirty="0">
                <a:solidFill>
                  <a:srgbClr val="060000"/>
                </a:solidFill>
              </a:rPr>
              <a:t>acceptable,</a:t>
            </a:r>
            <a:r>
              <a:rPr lang="en-US" spc="-40" dirty="0">
                <a:solidFill>
                  <a:srgbClr val="060000"/>
                </a:solidFill>
              </a:rPr>
              <a:t> </a:t>
            </a:r>
            <a:r>
              <a:rPr lang="en-US" dirty="0">
                <a:solidFill>
                  <a:srgbClr val="060000"/>
                </a:solidFill>
              </a:rPr>
              <a:t>except</a:t>
            </a:r>
            <a:r>
              <a:rPr lang="en-US" spc="-45" dirty="0">
                <a:solidFill>
                  <a:srgbClr val="060000"/>
                </a:solidFill>
              </a:rPr>
              <a:t> </a:t>
            </a:r>
            <a:r>
              <a:rPr lang="en-US" dirty="0">
                <a:solidFill>
                  <a:srgbClr val="060000"/>
                </a:solidFill>
              </a:rPr>
              <a:t>for</a:t>
            </a:r>
            <a:r>
              <a:rPr lang="en-US" spc="-15" dirty="0">
                <a:solidFill>
                  <a:srgbClr val="060000"/>
                </a:solidFill>
              </a:rPr>
              <a:t> </a:t>
            </a:r>
            <a:r>
              <a:rPr lang="en-US" dirty="0">
                <a:solidFill>
                  <a:srgbClr val="060000"/>
                </a:solidFill>
              </a:rPr>
              <a:t>a</a:t>
            </a:r>
            <a:r>
              <a:rPr lang="en-US" spc="-45" dirty="0">
                <a:solidFill>
                  <a:srgbClr val="060000"/>
                </a:solidFill>
              </a:rPr>
              <a:t> </a:t>
            </a:r>
            <a:r>
              <a:rPr lang="en-US" dirty="0">
                <a:uFill>
                  <a:solidFill>
                    <a:srgbClr val="0000FF"/>
                  </a:solidFill>
                </a:uFill>
              </a:rPr>
              <a:t>certified</a:t>
            </a:r>
            <a:r>
              <a:rPr lang="en-US" spc="-75" dirty="0">
                <a:solidFill>
                  <a:srgbClr val="0000FF"/>
                </a:solidFill>
              </a:rPr>
              <a:t> </a:t>
            </a:r>
            <a:r>
              <a:rPr lang="en-US" dirty="0">
                <a:solidFill>
                  <a:srgbClr val="060000"/>
                </a:solidFill>
              </a:rPr>
              <a:t>copy</a:t>
            </a:r>
            <a:r>
              <a:rPr lang="en-US" spc="-20" dirty="0">
                <a:solidFill>
                  <a:srgbClr val="060000"/>
                </a:solidFill>
              </a:rPr>
              <a:t> </a:t>
            </a:r>
            <a:r>
              <a:rPr lang="en-US" dirty="0">
                <a:solidFill>
                  <a:srgbClr val="060000"/>
                </a:solidFill>
              </a:rPr>
              <a:t>of</a:t>
            </a:r>
            <a:r>
              <a:rPr lang="en-US" spc="-35" dirty="0">
                <a:solidFill>
                  <a:srgbClr val="060000"/>
                </a:solidFill>
              </a:rPr>
              <a:t> </a:t>
            </a:r>
            <a:r>
              <a:rPr lang="en-US" dirty="0">
                <a:solidFill>
                  <a:srgbClr val="060000"/>
                </a:solidFill>
              </a:rPr>
              <a:t>a</a:t>
            </a:r>
            <a:r>
              <a:rPr lang="en-US" spc="-50" dirty="0">
                <a:solidFill>
                  <a:srgbClr val="060000"/>
                </a:solidFill>
              </a:rPr>
              <a:t> </a:t>
            </a:r>
            <a:r>
              <a:rPr lang="en-US" dirty="0">
                <a:solidFill>
                  <a:srgbClr val="060000"/>
                </a:solidFill>
              </a:rPr>
              <a:t>birth</a:t>
            </a:r>
            <a:r>
              <a:rPr lang="en-US" spc="-35" dirty="0">
                <a:solidFill>
                  <a:srgbClr val="060000"/>
                </a:solidFill>
              </a:rPr>
              <a:t> </a:t>
            </a:r>
            <a:r>
              <a:rPr lang="en-US" spc="-10" dirty="0">
                <a:solidFill>
                  <a:srgbClr val="060000"/>
                </a:solidFill>
              </a:rPr>
              <a:t>certificate</a:t>
            </a:r>
            <a:endParaRPr lang="en-US" dirty="0"/>
          </a:p>
          <a:p>
            <a:endParaRPr lang="en-US" dirty="0"/>
          </a:p>
        </p:txBody>
      </p:sp>
      <p:sp>
        <p:nvSpPr>
          <p:cNvPr id="4" name="Title 3">
            <a:extLst>
              <a:ext uri="{FF2B5EF4-FFF2-40B4-BE49-F238E27FC236}">
                <a16:creationId xmlns:a16="http://schemas.microsoft.com/office/drawing/2014/main" id="{AF105915-EEFD-DA66-D3D3-53F569E9070F}"/>
              </a:ext>
            </a:extLst>
          </p:cNvPr>
          <p:cNvSpPr>
            <a:spLocks noGrp="1"/>
          </p:cNvSpPr>
          <p:nvPr>
            <p:ph type="title" idx="4294967295"/>
          </p:nvPr>
        </p:nvSpPr>
        <p:spPr>
          <a:xfrm>
            <a:off x="506896" y="60802"/>
            <a:ext cx="10799763" cy="1325563"/>
          </a:xfrm>
        </p:spPr>
        <p:txBody>
          <a:bodyPr/>
          <a:lstStyle/>
          <a:p>
            <a:r>
              <a:rPr lang="en-US" dirty="0"/>
              <a:t>Section 2: Examining Documents </a:t>
            </a:r>
          </a:p>
        </p:txBody>
      </p:sp>
      <p:pic>
        <p:nvPicPr>
          <p:cNvPr id="6" name="object 6"/>
          <p:cNvPicPr/>
          <p:nvPr/>
        </p:nvPicPr>
        <p:blipFill>
          <a:blip r:embed="rId2" cstate="print"/>
          <a:stretch>
            <a:fillRect/>
          </a:stretch>
        </p:blipFill>
        <p:spPr>
          <a:xfrm>
            <a:off x="7684593" y="2156458"/>
            <a:ext cx="4045409" cy="25450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3580A42-8E20-456D-ADEB-FD9DE6A87A13}"/>
              </a:ext>
            </a:extLst>
          </p:cNvPr>
          <p:cNvSpPr>
            <a:spLocks noGrp="1"/>
          </p:cNvSpPr>
          <p:nvPr>
            <p:ph type="body" sz="quarter" idx="4294967295"/>
          </p:nvPr>
        </p:nvSpPr>
        <p:spPr>
          <a:xfrm>
            <a:off x="705195" y="1481966"/>
            <a:ext cx="10521950" cy="4173537"/>
          </a:xfrm>
        </p:spPr>
        <p:txBody>
          <a:bodyPr>
            <a:noAutofit/>
          </a:bodyPr>
          <a:lstStyle/>
          <a:p>
            <a:pPr marL="226060" marR="2326005">
              <a:spcAft>
                <a:spcPts val="800"/>
              </a:spcAft>
            </a:pPr>
            <a:r>
              <a:rPr lang="en-US" spc="-25" dirty="0"/>
              <a:t>You</a:t>
            </a:r>
            <a:r>
              <a:rPr lang="en-US" spc="-45" dirty="0"/>
              <a:t> </a:t>
            </a:r>
            <a:r>
              <a:rPr lang="en-US" dirty="0"/>
              <a:t>may</a:t>
            </a:r>
            <a:r>
              <a:rPr lang="en-US" spc="-65" dirty="0"/>
              <a:t> </a:t>
            </a:r>
            <a:r>
              <a:rPr lang="en-US" dirty="0"/>
              <a:t>choose</a:t>
            </a:r>
            <a:r>
              <a:rPr lang="en-US" spc="-55" dirty="0"/>
              <a:t> </a:t>
            </a:r>
            <a:r>
              <a:rPr lang="en-US" dirty="0"/>
              <a:t>to</a:t>
            </a:r>
            <a:r>
              <a:rPr lang="en-US" spc="-60" dirty="0"/>
              <a:t> copy and </a:t>
            </a:r>
            <a:r>
              <a:rPr lang="en-US" dirty="0"/>
              <a:t>retain</a:t>
            </a:r>
            <a:r>
              <a:rPr lang="en-US" spc="-25" dirty="0"/>
              <a:t> the </a:t>
            </a:r>
            <a:r>
              <a:rPr lang="en-US" dirty="0"/>
              <a:t>documents</a:t>
            </a:r>
            <a:r>
              <a:rPr lang="en-US" spc="-85" dirty="0"/>
              <a:t> </a:t>
            </a:r>
            <a:r>
              <a:rPr lang="en-US" dirty="0"/>
              <a:t>employees</a:t>
            </a:r>
            <a:r>
              <a:rPr lang="en-US" spc="-60" dirty="0"/>
              <a:t> </a:t>
            </a:r>
            <a:r>
              <a:rPr lang="en-US" dirty="0"/>
              <a:t>present</a:t>
            </a:r>
            <a:r>
              <a:rPr lang="en-US" spc="-60" dirty="0"/>
              <a:t> </a:t>
            </a:r>
            <a:r>
              <a:rPr lang="en-US" dirty="0"/>
              <a:t>for</a:t>
            </a:r>
            <a:r>
              <a:rPr lang="en-US" spc="-55" dirty="0"/>
              <a:t> </a:t>
            </a:r>
            <a:r>
              <a:rPr lang="en-US" dirty="0"/>
              <a:t>Section</a:t>
            </a:r>
            <a:r>
              <a:rPr lang="en-US" spc="-70" dirty="0"/>
              <a:t> </a:t>
            </a:r>
            <a:r>
              <a:rPr lang="en-US" spc="-25" dirty="0"/>
              <a:t>2. </a:t>
            </a:r>
            <a:r>
              <a:rPr lang="en-US" dirty="0"/>
              <a:t>If</a:t>
            </a:r>
            <a:r>
              <a:rPr lang="en-US" spc="-50" dirty="0"/>
              <a:t> </a:t>
            </a:r>
            <a:r>
              <a:rPr lang="en-US" dirty="0"/>
              <a:t>you</a:t>
            </a:r>
            <a:r>
              <a:rPr lang="en-US" spc="-45" dirty="0"/>
              <a:t> </a:t>
            </a:r>
            <a:r>
              <a:rPr lang="en-US" dirty="0"/>
              <a:t>choose</a:t>
            </a:r>
            <a:r>
              <a:rPr lang="en-US" spc="-35" dirty="0"/>
              <a:t> </a:t>
            </a:r>
            <a:r>
              <a:rPr lang="en-US" dirty="0"/>
              <a:t>to</a:t>
            </a:r>
            <a:r>
              <a:rPr lang="en-US" spc="-70" dirty="0"/>
              <a:t> </a:t>
            </a:r>
            <a:r>
              <a:rPr lang="en-US" dirty="0"/>
              <a:t>photocopy</a:t>
            </a:r>
            <a:r>
              <a:rPr lang="en-US" spc="-25" dirty="0"/>
              <a:t> </a:t>
            </a:r>
            <a:r>
              <a:rPr lang="en-US" spc="-10" dirty="0"/>
              <a:t>documents:</a:t>
            </a:r>
            <a:endParaRPr lang="en-US" dirty="0"/>
          </a:p>
          <a:p>
            <a:pPr marL="866140" indent="-457200">
              <a:spcBef>
                <a:spcPts val="580"/>
              </a:spcBef>
              <a:spcAft>
                <a:spcPts val="800"/>
              </a:spcAft>
              <a:buFont typeface="Arial" panose="020B0604020202020204" pitchFamily="34" charset="0"/>
              <a:buChar char="»"/>
              <a:tabLst>
                <a:tab pos="682625" algn="l"/>
              </a:tabLst>
            </a:pPr>
            <a:r>
              <a:rPr lang="en-US" spc="-25" dirty="0"/>
              <a:t>You </a:t>
            </a:r>
            <a:r>
              <a:rPr lang="en-US" dirty="0"/>
              <a:t>must</a:t>
            </a:r>
            <a:r>
              <a:rPr lang="en-US" spc="-60" dirty="0"/>
              <a:t> </a:t>
            </a:r>
            <a:r>
              <a:rPr lang="en-US" dirty="0"/>
              <a:t>do</a:t>
            </a:r>
            <a:r>
              <a:rPr lang="en-US" spc="-45" dirty="0"/>
              <a:t> </a:t>
            </a:r>
            <a:r>
              <a:rPr lang="en-US" dirty="0"/>
              <a:t>so</a:t>
            </a:r>
            <a:r>
              <a:rPr lang="en-US" spc="-45" dirty="0"/>
              <a:t> </a:t>
            </a:r>
            <a:r>
              <a:rPr lang="en-US" dirty="0"/>
              <a:t>for</a:t>
            </a:r>
            <a:r>
              <a:rPr lang="en-US" spc="-35" dirty="0"/>
              <a:t> </a:t>
            </a:r>
            <a:r>
              <a:rPr lang="en-US" b="1" dirty="0"/>
              <a:t>ALL</a:t>
            </a:r>
            <a:r>
              <a:rPr lang="en-US" b="1" spc="-50" dirty="0"/>
              <a:t> </a:t>
            </a:r>
            <a:r>
              <a:rPr lang="en-US" spc="-10" dirty="0"/>
              <a:t>employees</a:t>
            </a:r>
            <a:endParaRPr lang="en-US" dirty="0"/>
          </a:p>
          <a:p>
            <a:pPr marL="866140" marR="2724785" indent="-457200">
              <a:spcBef>
                <a:spcPts val="580"/>
              </a:spcBef>
              <a:spcAft>
                <a:spcPts val="800"/>
              </a:spcAft>
              <a:buFont typeface="Arial" panose="020B0604020202020204" pitchFamily="34" charset="0"/>
              <a:buChar char="»"/>
              <a:tabLst>
                <a:tab pos="683260" algn="l"/>
              </a:tabLst>
            </a:pPr>
            <a:r>
              <a:rPr lang="en-US" dirty="0"/>
              <a:t>Retain only those documents used for I-9</a:t>
            </a:r>
          </a:p>
          <a:p>
            <a:pPr marL="225425" marR="5080">
              <a:spcBef>
                <a:spcPts val="1720"/>
              </a:spcBef>
              <a:spcAft>
                <a:spcPts val="800"/>
              </a:spcAft>
            </a:pPr>
            <a:r>
              <a:rPr lang="en-US" b="1" dirty="0"/>
              <a:t>E-Verify</a:t>
            </a:r>
            <a:r>
              <a:rPr lang="en-US" b="1" spc="-75" dirty="0"/>
              <a:t> </a:t>
            </a:r>
            <a:r>
              <a:rPr lang="en-US" b="1" dirty="0"/>
              <a:t>employers</a:t>
            </a:r>
            <a:r>
              <a:rPr lang="en-US" b="1" spc="-80" dirty="0"/>
              <a:t> </a:t>
            </a:r>
            <a:r>
              <a:rPr lang="en-US" dirty="0"/>
              <a:t>must</a:t>
            </a:r>
            <a:r>
              <a:rPr lang="en-US" spc="-70" dirty="0"/>
              <a:t> </a:t>
            </a:r>
            <a:r>
              <a:rPr lang="en-US" dirty="0"/>
              <a:t>photocopy</a:t>
            </a:r>
            <a:r>
              <a:rPr lang="en-US" spc="-70" dirty="0"/>
              <a:t> </a:t>
            </a:r>
            <a:r>
              <a:rPr lang="en-US" dirty="0"/>
              <a:t>the</a:t>
            </a:r>
            <a:r>
              <a:rPr lang="en-US" spc="-65" dirty="0"/>
              <a:t> </a:t>
            </a:r>
            <a:r>
              <a:rPr lang="en-US" dirty="0"/>
              <a:t>following</a:t>
            </a:r>
            <a:r>
              <a:rPr lang="en-US" spc="-95" dirty="0"/>
              <a:t> </a:t>
            </a:r>
            <a:r>
              <a:rPr lang="en-US" dirty="0"/>
              <a:t>documents</a:t>
            </a:r>
            <a:r>
              <a:rPr lang="en-US" spc="-80" dirty="0"/>
              <a:t> </a:t>
            </a:r>
            <a:r>
              <a:rPr lang="en-US" spc="-25" dirty="0"/>
              <a:t>if </a:t>
            </a:r>
            <a:r>
              <a:rPr lang="en-US" dirty="0"/>
              <a:t>voluntarily</a:t>
            </a:r>
            <a:r>
              <a:rPr lang="en-US" spc="-80" dirty="0"/>
              <a:t> </a:t>
            </a:r>
            <a:r>
              <a:rPr lang="en-US" dirty="0"/>
              <a:t>provided</a:t>
            </a:r>
            <a:r>
              <a:rPr lang="en-US" spc="-25" dirty="0"/>
              <a:t> </a:t>
            </a:r>
            <a:r>
              <a:rPr lang="en-US" dirty="0"/>
              <a:t>by</a:t>
            </a:r>
            <a:r>
              <a:rPr lang="en-US" spc="-35" dirty="0"/>
              <a:t> </a:t>
            </a:r>
            <a:r>
              <a:rPr lang="en-US" dirty="0"/>
              <a:t>the</a:t>
            </a:r>
            <a:r>
              <a:rPr lang="en-US" spc="-40" dirty="0"/>
              <a:t> </a:t>
            </a:r>
            <a:r>
              <a:rPr lang="en-US" dirty="0"/>
              <a:t>employee</a:t>
            </a:r>
            <a:r>
              <a:rPr lang="en-US" spc="-60" dirty="0"/>
              <a:t> </a:t>
            </a:r>
            <a:r>
              <a:rPr lang="en-US" dirty="0"/>
              <a:t>for</a:t>
            </a:r>
            <a:r>
              <a:rPr lang="en-US" spc="-40" dirty="0"/>
              <a:t> </a:t>
            </a:r>
            <a:r>
              <a:rPr lang="en-US" dirty="0"/>
              <a:t>Form</a:t>
            </a:r>
            <a:r>
              <a:rPr lang="en-US" spc="-40" dirty="0"/>
              <a:t> </a:t>
            </a:r>
            <a:r>
              <a:rPr lang="en-US" spc="-10" dirty="0"/>
              <a:t>I-</a:t>
            </a:r>
            <a:r>
              <a:rPr lang="en-US" dirty="0"/>
              <a:t>9</a:t>
            </a:r>
            <a:r>
              <a:rPr lang="en-US" spc="-40" dirty="0"/>
              <a:t> </a:t>
            </a:r>
            <a:r>
              <a:rPr lang="en-US" dirty="0"/>
              <a:t>Section</a:t>
            </a:r>
            <a:r>
              <a:rPr lang="en-US" spc="-60" dirty="0"/>
              <a:t> </a:t>
            </a:r>
            <a:r>
              <a:rPr lang="en-US" spc="-25" dirty="0"/>
              <a:t>2:</a:t>
            </a:r>
            <a:endParaRPr lang="en-US" dirty="0"/>
          </a:p>
          <a:p>
            <a:pPr marL="866140" indent="-457200">
              <a:spcBef>
                <a:spcPts val="600"/>
              </a:spcBef>
              <a:spcAft>
                <a:spcPts val="800"/>
              </a:spcAft>
              <a:buFont typeface="Arial" panose="020B0604020202020204" pitchFamily="34" charset="0"/>
              <a:buChar char="»"/>
              <a:tabLst>
                <a:tab pos="682625" algn="l"/>
              </a:tabLst>
            </a:pPr>
            <a:r>
              <a:rPr lang="en-US" dirty="0"/>
              <a:t>U.S.</a:t>
            </a:r>
            <a:r>
              <a:rPr lang="en-US" spc="-65" dirty="0"/>
              <a:t> </a:t>
            </a:r>
            <a:r>
              <a:rPr lang="en-US" dirty="0"/>
              <a:t>Passport</a:t>
            </a:r>
            <a:r>
              <a:rPr lang="en-US" spc="-65" dirty="0"/>
              <a:t> </a:t>
            </a:r>
            <a:r>
              <a:rPr lang="en-US" dirty="0"/>
              <a:t>or</a:t>
            </a:r>
            <a:r>
              <a:rPr lang="en-US" spc="-55" dirty="0"/>
              <a:t> </a:t>
            </a:r>
            <a:r>
              <a:rPr lang="en-US" dirty="0"/>
              <a:t>Passport</a:t>
            </a:r>
            <a:r>
              <a:rPr lang="en-US" spc="-45" dirty="0"/>
              <a:t> </a:t>
            </a:r>
            <a:r>
              <a:rPr lang="en-US" spc="-20" dirty="0"/>
              <a:t>Card</a:t>
            </a:r>
            <a:endParaRPr lang="en-US" dirty="0"/>
          </a:p>
          <a:p>
            <a:pPr marL="866140" indent="-457200">
              <a:spcBef>
                <a:spcPts val="600"/>
              </a:spcBef>
              <a:spcAft>
                <a:spcPts val="800"/>
              </a:spcAft>
              <a:buFont typeface="Arial" panose="020B0604020202020204" pitchFamily="34" charset="0"/>
              <a:buChar char="»"/>
              <a:tabLst>
                <a:tab pos="682625" algn="l"/>
              </a:tabLst>
            </a:pPr>
            <a:r>
              <a:rPr lang="en-US" spc="-10" dirty="0"/>
              <a:t>I-</a:t>
            </a:r>
            <a:r>
              <a:rPr lang="en-US" dirty="0"/>
              <a:t>551</a:t>
            </a:r>
            <a:r>
              <a:rPr lang="en-US" spc="-65" dirty="0"/>
              <a:t> </a:t>
            </a:r>
            <a:r>
              <a:rPr lang="en-US" dirty="0"/>
              <a:t>Lawful</a:t>
            </a:r>
            <a:r>
              <a:rPr lang="en-US" spc="-40" dirty="0"/>
              <a:t> </a:t>
            </a:r>
            <a:r>
              <a:rPr lang="en-US" dirty="0"/>
              <a:t>Permanent</a:t>
            </a:r>
            <a:r>
              <a:rPr lang="en-US" spc="-50" dirty="0"/>
              <a:t> </a:t>
            </a:r>
            <a:r>
              <a:rPr lang="en-US" dirty="0"/>
              <a:t>Resident</a:t>
            </a:r>
            <a:r>
              <a:rPr lang="en-US" spc="-70" dirty="0"/>
              <a:t> </a:t>
            </a:r>
            <a:r>
              <a:rPr lang="en-US" spc="-20" dirty="0"/>
              <a:t>Card</a:t>
            </a:r>
            <a:endParaRPr lang="en-US" dirty="0"/>
          </a:p>
          <a:p>
            <a:pPr marL="866140" indent="-457200">
              <a:spcBef>
                <a:spcPts val="600"/>
              </a:spcBef>
              <a:spcAft>
                <a:spcPts val="800"/>
              </a:spcAft>
              <a:buFont typeface="Arial" panose="020B0604020202020204" pitchFamily="34" charset="0"/>
              <a:buChar char="»"/>
              <a:tabLst>
                <a:tab pos="682625" algn="l"/>
              </a:tabLst>
            </a:pPr>
            <a:r>
              <a:rPr lang="en-US" spc="-10" dirty="0"/>
              <a:t>I-</a:t>
            </a:r>
            <a:r>
              <a:rPr lang="en-US" dirty="0"/>
              <a:t>766</a:t>
            </a:r>
            <a:r>
              <a:rPr lang="en-US" spc="-85" dirty="0"/>
              <a:t> </a:t>
            </a:r>
            <a:r>
              <a:rPr lang="en-US" dirty="0"/>
              <a:t>Employment</a:t>
            </a:r>
            <a:r>
              <a:rPr lang="en-US" spc="-85" dirty="0"/>
              <a:t> </a:t>
            </a:r>
            <a:r>
              <a:rPr lang="en-US" dirty="0"/>
              <a:t>Authorization</a:t>
            </a:r>
            <a:r>
              <a:rPr lang="en-US" spc="-40" dirty="0"/>
              <a:t> </a:t>
            </a:r>
            <a:r>
              <a:rPr lang="en-US" spc="-10" dirty="0"/>
              <a:t>Document</a:t>
            </a:r>
            <a:endParaRPr lang="en-US" dirty="0"/>
          </a:p>
        </p:txBody>
      </p:sp>
      <p:sp>
        <p:nvSpPr>
          <p:cNvPr id="8" name="Title 7">
            <a:extLst>
              <a:ext uri="{FF2B5EF4-FFF2-40B4-BE49-F238E27FC236}">
                <a16:creationId xmlns:a16="http://schemas.microsoft.com/office/drawing/2014/main" id="{C5715899-2984-FB10-B9CF-9E667B2E2228}"/>
              </a:ext>
            </a:extLst>
          </p:cNvPr>
          <p:cNvSpPr>
            <a:spLocks noGrp="1"/>
          </p:cNvSpPr>
          <p:nvPr>
            <p:ph type="title" idx="4294967295"/>
          </p:nvPr>
        </p:nvSpPr>
        <p:spPr>
          <a:xfrm>
            <a:off x="427382" y="156403"/>
            <a:ext cx="10799763" cy="1325563"/>
          </a:xfrm>
        </p:spPr>
        <p:txBody>
          <a:bodyPr/>
          <a:lstStyle/>
          <a:p>
            <a:r>
              <a:rPr lang="en-US" dirty="0"/>
              <a:t>Section 2: Copying Documents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0E232D-16CD-F6CA-6A93-A1707BA08179}"/>
              </a:ext>
            </a:extLst>
          </p:cNvPr>
          <p:cNvSpPr>
            <a:spLocks noGrp="1"/>
          </p:cNvSpPr>
          <p:nvPr>
            <p:ph type="body" sz="quarter" idx="4294967295"/>
          </p:nvPr>
        </p:nvSpPr>
        <p:spPr>
          <a:xfrm>
            <a:off x="526773" y="1511784"/>
            <a:ext cx="6186488" cy="4173537"/>
          </a:xfrm>
        </p:spPr>
        <p:txBody>
          <a:bodyPr>
            <a:normAutofit/>
          </a:bodyPr>
          <a:lstStyle/>
          <a:p>
            <a:pPr marL="298450" marR="5080" indent="-285750">
              <a:spcBef>
                <a:spcPts val="100"/>
              </a:spcBef>
              <a:spcAft>
                <a:spcPts val="800"/>
              </a:spcAft>
              <a:buFont typeface="Arial" panose="020B0604020202020204" pitchFamily="34" charset="0"/>
              <a:buChar char="•"/>
            </a:pPr>
            <a:r>
              <a:rPr lang="en-US" sz="2000" dirty="0"/>
              <a:t>Employers</a:t>
            </a:r>
            <a:r>
              <a:rPr lang="en-US" sz="2000" spc="-30" dirty="0"/>
              <a:t> </a:t>
            </a:r>
            <a:r>
              <a:rPr lang="en-US" sz="2000" b="1" dirty="0"/>
              <a:t>MUST</a:t>
            </a:r>
            <a:r>
              <a:rPr lang="en-US" sz="2000" b="1" spc="-25" dirty="0"/>
              <a:t> </a:t>
            </a:r>
            <a:r>
              <a:rPr lang="en-US" sz="2000" dirty="0"/>
              <a:t>reverify</a:t>
            </a:r>
            <a:r>
              <a:rPr lang="en-US" sz="2000" spc="-5" dirty="0"/>
              <a:t> </a:t>
            </a:r>
            <a:r>
              <a:rPr lang="en-US" sz="2000" dirty="0"/>
              <a:t>an</a:t>
            </a:r>
            <a:r>
              <a:rPr lang="en-US" sz="2000" spc="-35" dirty="0"/>
              <a:t> </a:t>
            </a:r>
            <a:r>
              <a:rPr lang="en-US" sz="2000" dirty="0"/>
              <a:t>employee</a:t>
            </a:r>
            <a:r>
              <a:rPr lang="en-US" sz="2000" spc="-30" dirty="0"/>
              <a:t> </a:t>
            </a:r>
            <a:r>
              <a:rPr lang="en-US" sz="2000" dirty="0"/>
              <a:t>using</a:t>
            </a:r>
            <a:r>
              <a:rPr lang="en-US" sz="2000" spc="-25" dirty="0"/>
              <a:t> </a:t>
            </a:r>
            <a:r>
              <a:rPr lang="en-US" sz="2000" dirty="0"/>
              <a:t>Form</a:t>
            </a:r>
            <a:r>
              <a:rPr lang="en-US" sz="2000" spc="-30" dirty="0"/>
              <a:t> </a:t>
            </a:r>
            <a:r>
              <a:rPr lang="en-US" sz="2000" dirty="0"/>
              <a:t>I-9,</a:t>
            </a:r>
            <a:r>
              <a:rPr lang="en-US" sz="2000" spc="-50" dirty="0"/>
              <a:t> </a:t>
            </a:r>
            <a:r>
              <a:rPr lang="en-US" sz="2000" dirty="0"/>
              <a:t>Supplement</a:t>
            </a:r>
            <a:r>
              <a:rPr lang="en-US" sz="2000" spc="-35" dirty="0"/>
              <a:t> </a:t>
            </a:r>
            <a:r>
              <a:rPr lang="en-US" sz="2000" dirty="0"/>
              <a:t>B,</a:t>
            </a:r>
            <a:r>
              <a:rPr lang="en-US" sz="2000" spc="-50" dirty="0"/>
              <a:t> </a:t>
            </a:r>
            <a:r>
              <a:rPr lang="en-US" sz="2000" dirty="0"/>
              <a:t>if</a:t>
            </a:r>
            <a:r>
              <a:rPr lang="en-US" sz="2000" spc="-20" dirty="0"/>
              <a:t> </a:t>
            </a:r>
            <a:r>
              <a:rPr lang="en-US" sz="2000" dirty="0"/>
              <a:t>their</a:t>
            </a:r>
            <a:r>
              <a:rPr lang="en-US" sz="2000" spc="-30" dirty="0"/>
              <a:t> </a:t>
            </a:r>
            <a:r>
              <a:rPr lang="en-US" sz="2000" spc="-10" dirty="0"/>
              <a:t>temporary </a:t>
            </a:r>
            <a:r>
              <a:rPr lang="en-US" sz="2000" dirty="0"/>
              <a:t>employment</a:t>
            </a:r>
            <a:r>
              <a:rPr lang="en-US" sz="2000" spc="-65" dirty="0"/>
              <a:t> </a:t>
            </a:r>
            <a:r>
              <a:rPr lang="en-US" sz="2000" dirty="0"/>
              <a:t>authorization</a:t>
            </a:r>
            <a:r>
              <a:rPr lang="en-US" sz="2000" spc="-45" dirty="0"/>
              <a:t> </a:t>
            </a:r>
            <a:r>
              <a:rPr lang="en-US" sz="2000" dirty="0"/>
              <a:t>status</a:t>
            </a:r>
            <a:r>
              <a:rPr lang="en-US" sz="2000" spc="-45" dirty="0"/>
              <a:t> </a:t>
            </a:r>
            <a:r>
              <a:rPr lang="en-US" sz="2000" dirty="0"/>
              <a:t>or</a:t>
            </a:r>
            <a:r>
              <a:rPr lang="en-US" sz="2000" spc="-50" dirty="0"/>
              <a:t> </a:t>
            </a:r>
            <a:r>
              <a:rPr lang="en-US" sz="2000" dirty="0"/>
              <a:t>temporary</a:t>
            </a:r>
            <a:r>
              <a:rPr lang="en-US" sz="2000" spc="-30" dirty="0"/>
              <a:t> </a:t>
            </a:r>
            <a:r>
              <a:rPr lang="en-US" sz="2000" dirty="0"/>
              <a:t>employment</a:t>
            </a:r>
            <a:r>
              <a:rPr lang="en-US" sz="2000" spc="-55" dirty="0"/>
              <a:t> </a:t>
            </a:r>
            <a:r>
              <a:rPr lang="en-US" sz="2000" dirty="0"/>
              <a:t>authorization</a:t>
            </a:r>
            <a:r>
              <a:rPr lang="en-US" sz="2000" spc="-40" dirty="0"/>
              <a:t> </a:t>
            </a:r>
            <a:r>
              <a:rPr lang="en-US" sz="2000" dirty="0"/>
              <a:t>document</a:t>
            </a:r>
            <a:r>
              <a:rPr lang="en-US" sz="2000" spc="-55" dirty="0"/>
              <a:t> </a:t>
            </a:r>
            <a:r>
              <a:rPr lang="en-US" sz="2000" dirty="0"/>
              <a:t>has</a:t>
            </a:r>
            <a:r>
              <a:rPr lang="en-US" sz="2000" spc="-60" dirty="0"/>
              <a:t> </a:t>
            </a:r>
            <a:r>
              <a:rPr lang="en-US" sz="2000" spc="-10" dirty="0"/>
              <a:t>expired</a:t>
            </a:r>
            <a:endParaRPr lang="en-US" sz="2000" dirty="0"/>
          </a:p>
          <a:p>
            <a:pPr marL="298450" indent="-285750">
              <a:spcBef>
                <a:spcPts val="600"/>
              </a:spcBef>
              <a:spcAft>
                <a:spcPts val="800"/>
              </a:spcAft>
              <a:buFont typeface="Arial" panose="020B0604020202020204" pitchFamily="34" charset="0"/>
              <a:buChar char="•"/>
            </a:pPr>
            <a:r>
              <a:rPr lang="en-US" sz="2000" spc="-35" dirty="0"/>
              <a:t>You</a:t>
            </a:r>
            <a:r>
              <a:rPr lang="en-US" sz="2000" spc="55" dirty="0"/>
              <a:t> </a:t>
            </a:r>
            <a:r>
              <a:rPr lang="en-US" sz="2000" b="1" dirty="0"/>
              <a:t>may</a:t>
            </a:r>
            <a:r>
              <a:rPr lang="en-US" sz="2000" b="1" spc="-65" dirty="0"/>
              <a:t> </a:t>
            </a:r>
            <a:r>
              <a:rPr lang="en-US" sz="2000" dirty="0"/>
              <a:t>also</a:t>
            </a:r>
            <a:r>
              <a:rPr lang="en-US" sz="2000" spc="-15" dirty="0"/>
              <a:t> </a:t>
            </a:r>
            <a:r>
              <a:rPr lang="en-US" sz="2000" dirty="0"/>
              <a:t>complete</a:t>
            </a:r>
            <a:r>
              <a:rPr lang="en-US" sz="2000" spc="-40" dirty="0"/>
              <a:t> </a:t>
            </a:r>
            <a:r>
              <a:rPr lang="en-US" sz="2000" dirty="0"/>
              <a:t>Supplement</a:t>
            </a:r>
            <a:r>
              <a:rPr lang="en-US" sz="2000" spc="-60" dirty="0"/>
              <a:t> </a:t>
            </a:r>
            <a:r>
              <a:rPr lang="en-US" sz="2000" dirty="0"/>
              <a:t>B</a:t>
            </a:r>
            <a:r>
              <a:rPr lang="en-US" sz="2000" spc="-40" dirty="0"/>
              <a:t> </a:t>
            </a:r>
            <a:r>
              <a:rPr lang="en-US" sz="2000" dirty="0"/>
              <a:t>if</a:t>
            </a:r>
            <a:r>
              <a:rPr lang="en-US" sz="2000" spc="-30" dirty="0"/>
              <a:t> </a:t>
            </a:r>
            <a:r>
              <a:rPr lang="en-US" sz="2000" spc="-20" dirty="0"/>
              <a:t>you:</a:t>
            </a:r>
          </a:p>
          <a:p>
            <a:pPr marL="812800" lvl="1" indent="-342900">
              <a:spcBef>
                <a:spcPts val="600"/>
              </a:spcBef>
              <a:spcAft>
                <a:spcPts val="800"/>
              </a:spcAft>
              <a:buFont typeface="Arial" panose="020B0604020202020204" pitchFamily="34" charset="0"/>
              <a:buChar char="»"/>
            </a:pPr>
            <a:r>
              <a:rPr lang="en-US" sz="2000" b="1" dirty="0"/>
              <a:t>Rehire</a:t>
            </a:r>
            <a:r>
              <a:rPr lang="en-US" sz="2000" b="1" spc="-50" dirty="0"/>
              <a:t> </a:t>
            </a:r>
            <a:r>
              <a:rPr lang="en-US" sz="2000" dirty="0"/>
              <a:t>the</a:t>
            </a:r>
            <a:r>
              <a:rPr lang="en-US" sz="2000" spc="-30" dirty="0"/>
              <a:t> </a:t>
            </a:r>
            <a:r>
              <a:rPr lang="en-US" sz="2000" dirty="0"/>
              <a:t>employee</a:t>
            </a:r>
            <a:r>
              <a:rPr lang="en-US" sz="2000" spc="-30" dirty="0"/>
              <a:t> </a:t>
            </a:r>
            <a:r>
              <a:rPr lang="en-US" sz="2000" dirty="0"/>
              <a:t>within</a:t>
            </a:r>
            <a:r>
              <a:rPr lang="en-US" sz="2000" spc="-10" dirty="0"/>
              <a:t> </a:t>
            </a:r>
            <a:r>
              <a:rPr lang="en-US" sz="2000" dirty="0"/>
              <a:t>3</a:t>
            </a:r>
            <a:r>
              <a:rPr lang="en-US" sz="2000" spc="-25" dirty="0"/>
              <a:t> </a:t>
            </a:r>
            <a:r>
              <a:rPr lang="en-US" sz="2000" dirty="0"/>
              <a:t>years</a:t>
            </a:r>
            <a:r>
              <a:rPr lang="en-US" sz="2000" spc="-40" dirty="0"/>
              <a:t> </a:t>
            </a:r>
            <a:r>
              <a:rPr lang="en-US" sz="2000" dirty="0"/>
              <a:t>of</a:t>
            </a:r>
            <a:r>
              <a:rPr lang="en-US" sz="2000" spc="-20" dirty="0"/>
              <a:t> </a:t>
            </a:r>
            <a:r>
              <a:rPr lang="en-US" sz="2000" dirty="0"/>
              <a:t>the</a:t>
            </a:r>
            <a:r>
              <a:rPr lang="en-US" sz="2000" spc="-25" dirty="0"/>
              <a:t> original </a:t>
            </a:r>
            <a:r>
              <a:rPr lang="en-US" sz="2000" dirty="0"/>
              <a:t>date</a:t>
            </a:r>
            <a:r>
              <a:rPr lang="en-US" sz="2000" spc="-30" dirty="0"/>
              <a:t> of employment</a:t>
            </a:r>
            <a:endParaRPr lang="en-US" sz="2000" spc="-25" dirty="0"/>
          </a:p>
          <a:p>
            <a:pPr marL="812800" lvl="1" indent="-342900">
              <a:spcBef>
                <a:spcPts val="600"/>
              </a:spcBef>
              <a:spcAft>
                <a:spcPts val="800"/>
              </a:spcAft>
              <a:buFont typeface="Arial" panose="020B0604020202020204" pitchFamily="34" charset="0"/>
              <a:buChar char="»"/>
            </a:pPr>
            <a:r>
              <a:rPr lang="en-US" sz="2000" dirty="0"/>
              <a:t>Update</a:t>
            </a:r>
            <a:r>
              <a:rPr lang="en-US" sz="2000" spc="-35" dirty="0"/>
              <a:t> </a:t>
            </a:r>
            <a:r>
              <a:rPr lang="en-US" sz="2000" dirty="0"/>
              <a:t>the</a:t>
            </a:r>
            <a:r>
              <a:rPr lang="en-US" sz="2000" spc="-55" dirty="0"/>
              <a:t> </a:t>
            </a:r>
            <a:r>
              <a:rPr lang="en-US" sz="2000" spc="-10" dirty="0"/>
              <a:t>employee’s</a:t>
            </a:r>
            <a:r>
              <a:rPr lang="en-US" sz="2000" spc="-25" dirty="0"/>
              <a:t> </a:t>
            </a:r>
            <a:r>
              <a:rPr lang="en-US" sz="2000" b="1" dirty="0"/>
              <a:t>biographic</a:t>
            </a:r>
            <a:r>
              <a:rPr lang="en-US" sz="2000" b="1" spc="-30" dirty="0"/>
              <a:t> </a:t>
            </a:r>
            <a:r>
              <a:rPr lang="en-US" sz="2000" b="1" spc="-10" dirty="0"/>
              <a:t>information</a:t>
            </a:r>
            <a:endParaRPr lang="en-US" sz="2000" dirty="0"/>
          </a:p>
          <a:p>
            <a:pPr marL="12700">
              <a:spcBef>
                <a:spcPts val="620"/>
              </a:spcBef>
              <a:spcAft>
                <a:spcPts val="800"/>
              </a:spcAft>
            </a:pPr>
            <a:r>
              <a:rPr lang="en-US" sz="2000" dirty="0"/>
              <a:t>*</a:t>
            </a:r>
            <a:r>
              <a:rPr lang="en-US" sz="2000" spc="-30" dirty="0"/>
              <a:t> </a:t>
            </a:r>
            <a:r>
              <a:rPr lang="en-US" sz="2000" dirty="0"/>
              <a:t>Do</a:t>
            </a:r>
            <a:r>
              <a:rPr lang="en-US" sz="2000" spc="-45" dirty="0"/>
              <a:t> </a:t>
            </a:r>
            <a:r>
              <a:rPr lang="en-US" sz="2000" dirty="0"/>
              <a:t>not</a:t>
            </a:r>
            <a:r>
              <a:rPr lang="en-US" sz="2000" spc="-30" dirty="0"/>
              <a:t> </a:t>
            </a:r>
            <a:r>
              <a:rPr lang="en-US" sz="2000" dirty="0"/>
              <a:t>create</a:t>
            </a:r>
            <a:r>
              <a:rPr lang="en-US" sz="2000" spc="-5" dirty="0"/>
              <a:t> </a:t>
            </a:r>
            <a:r>
              <a:rPr lang="en-US" sz="2000" dirty="0"/>
              <a:t>a</a:t>
            </a:r>
            <a:r>
              <a:rPr lang="en-US" sz="2000" spc="-30" dirty="0"/>
              <a:t> </a:t>
            </a:r>
            <a:r>
              <a:rPr lang="en-US" sz="2000" dirty="0"/>
              <a:t>new</a:t>
            </a:r>
            <a:r>
              <a:rPr lang="en-US" sz="2000" spc="-45" dirty="0"/>
              <a:t> </a:t>
            </a:r>
            <a:r>
              <a:rPr lang="en-US" sz="2000" spc="-10" dirty="0"/>
              <a:t>E-</a:t>
            </a:r>
            <a:r>
              <a:rPr lang="en-US" sz="2000" dirty="0"/>
              <a:t>Verify case</a:t>
            </a:r>
            <a:r>
              <a:rPr lang="en-US" sz="2000" spc="-20" dirty="0"/>
              <a:t> </a:t>
            </a:r>
            <a:r>
              <a:rPr lang="en-US" sz="2000" dirty="0"/>
              <a:t>for</a:t>
            </a:r>
            <a:r>
              <a:rPr lang="en-US" sz="2000" spc="-30" dirty="0"/>
              <a:t> </a:t>
            </a:r>
            <a:r>
              <a:rPr lang="en-US" sz="2000" dirty="0"/>
              <a:t>an</a:t>
            </a:r>
            <a:r>
              <a:rPr lang="en-US" sz="2000" spc="-35" dirty="0"/>
              <a:t> </a:t>
            </a:r>
            <a:r>
              <a:rPr lang="en-US" sz="2000" dirty="0"/>
              <a:t>existing</a:t>
            </a:r>
            <a:r>
              <a:rPr lang="en-US" sz="2000" spc="15" dirty="0"/>
              <a:t> </a:t>
            </a:r>
            <a:r>
              <a:rPr lang="en-US" sz="2000" dirty="0"/>
              <a:t>employee</a:t>
            </a:r>
            <a:r>
              <a:rPr lang="en-US" sz="2000" spc="-40" dirty="0"/>
              <a:t> </a:t>
            </a:r>
            <a:r>
              <a:rPr lang="en-US" sz="2000" dirty="0"/>
              <a:t>you</a:t>
            </a:r>
            <a:r>
              <a:rPr lang="en-US" sz="2000" spc="-40" dirty="0"/>
              <a:t> </a:t>
            </a:r>
            <a:r>
              <a:rPr lang="en-US" sz="2000" dirty="0"/>
              <a:t>are</a:t>
            </a:r>
            <a:r>
              <a:rPr lang="en-US" sz="2000" spc="-15" dirty="0"/>
              <a:t> </a:t>
            </a:r>
            <a:r>
              <a:rPr lang="en-US" sz="2000" spc="-10" dirty="0"/>
              <a:t>reverifying</a:t>
            </a:r>
            <a:endParaRPr lang="en-US" sz="2000" dirty="0"/>
          </a:p>
        </p:txBody>
      </p:sp>
      <p:sp>
        <p:nvSpPr>
          <p:cNvPr id="9" name="Title 8">
            <a:extLst>
              <a:ext uri="{FF2B5EF4-FFF2-40B4-BE49-F238E27FC236}">
                <a16:creationId xmlns:a16="http://schemas.microsoft.com/office/drawing/2014/main" id="{CB26BB90-9E79-3235-ECC4-98ED31E0F053}"/>
              </a:ext>
            </a:extLst>
          </p:cNvPr>
          <p:cNvSpPr>
            <a:spLocks noGrp="1"/>
          </p:cNvSpPr>
          <p:nvPr>
            <p:ph type="title" idx="4294967295"/>
          </p:nvPr>
        </p:nvSpPr>
        <p:spPr>
          <a:xfrm>
            <a:off x="357808" y="186221"/>
            <a:ext cx="10799763" cy="1325563"/>
          </a:xfrm>
        </p:spPr>
        <p:txBody>
          <a:bodyPr/>
          <a:lstStyle/>
          <a:p>
            <a:r>
              <a:rPr lang="en-US" dirty="0"/>
              <a:t>Supplement B: Reverification and Rehires</a:t>
            </a:r>
          </a:p>
        </p:txBody>
      </p:sp>
      <p:pic>
        <p:nvPicPr>
          <p:cNvPr id="3" name="object 3"/>
          <p:cNvPicPr/>
          <p:nvPr/>
        </p:nvPicPr>
        <p:blipFill>
          <a:blip r:embed="rId2" cstate="print"/>
          <a:stretch>
            <a:fillRect/>
          </a:stretch>
        </p:blipFill>
        <p:spPr>
          <a:xfrm>
            <a:off x="7113881" y="2369131"/>
            <a:ext cx="4180839" cy="2769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19609-0280-4B2F-0F9F-FD7A0EEACFE6}"/>
              </a:ext>
            </a:extLst>
          </p:cNvPr>
          <p:cNvSpPr>
            <a:spLocks noGrp="1"/>
          </p:cNvSpPr>
          <p:nvPr>
            <p:ph type="body" sz="quarter" idx="4294967295"/>
          </p:nvPr>
        </p:nvSpPr>
        <p:spPr>
          <a:xfrm>
            <a:off x="606287" y="1583428"/>
            <a:ext cx="10799763" cy="4173537"/>
          </a:xfrm>
        </p:spPr>
        <p:txBody>
          <a:bodyPr>
            <a:normAutofit/>
          </a:bodyPr>
          <a:lstStyle/>
          <a:p>
            <a:pPr>
              <a:spcAft>
                <a:spcPts val="800"/>
              </a:spcAft>
            </a:pPr>
            <a:r>
              <a:rPr lang="en-US" dirty="0"/>
              <a:t>Since President Donald Trump resumed office on January 20, 2025, his administration has intensified immigration enforcement, particularly through increased U.S. Immigration and Customs Enforcement (ICE) raids. Key developments include:</a:t>
            </a:r>
            <a:endParaRPr lang="en-US" dirty="0">
              <a:ea typeface="Calibri" panose="020F0502020204030204" pitchFamily="34" charset="0"/>
            </a:endParaRPr>
          </a:p>
          <a:p>
            <a:pPr lvl="1">
              <a:spcAft>
                <a:spcPts val="800"/>
              </a:spcAft>
              <a:buFont typeface="Arial" panose="020B0604020202020204" pitchFamily="34" charset="0"/>
              <a:buChar char="»"/>
            </a:pPr>
            <a:r>
              <a:rPr lang="en-US" dirty="0">
                <a:ea typeface="Calibri" panose="020F0502020204030204" pitchFamily="34" charset="0"/>
              </a:rPr>
              <a:t>Nationwide Enforcement Operations: On January 26, 2025, the administration launched a comprehensive immigration enforcement operation involving multiple federal agencies. This initiative led to numerous arrests across various cities.</a:t>
            </a:r>
          </a:p>
          <a:p>
            <a:pPr lvl="1">
              <a:spcAft>
                <a:spcPts val="800"/>
              </a:spcAft>
              <a:buFont typeface="Arial" panose="020B0604020202020204" pitchFamily="34" charset="0"/>
              <a:buChar char="»"/>
            </a:pPr>
            <a:r>
              <a:rPr lang="en-US" dirty="0"/>
              <a:t>Policy Changes: The administration has rolled back previous directives that limited immigration enforcement in sensitive areas such as hospitals, places of worship, and schools, thereby broadening the scope of potential enforcement actions.</a:t>
            </a:r>
          </a:p>
          <a:p>
            <a:pPr lvl="1">
              <a:spcAft>
                <a:spcPts val="800"/>
              </a:spcAft>
              <a:buFont typeface="Arial" panose="020B0604020202020204" pitchFamily="34" charset="0"/>
              <a:buChar char="»"/>
            </a:pPr>
            <a:r>
              <a:rPr lang="en-US" dirty="0"/>
              <a:t>Economic and Social Impacts: These operations have impacted businesses reliant on immigrant labor.</a:t>
            </a:r>
          </a:p>
        </p:txBody>
      </p:sp>
      <p:sp>
        <p:nvSpPr>
          <p:cNvPr id="5" name="Title 4">
            <a:extLst>
              <a:ext uri="{FF2B5EF4-FFF2-40B4-BE49-F238E27FC236}">
                <a16:creationId xmlns:a16="http://schemas.microsoft.com/office/drawing/2014/main" id="{802584DC-15C4-AD00-4D8A-36FA3A8C35CB}"/>
              </a:ext>
            </a:extLst>
          </p:cNvPr>
          <p:cNvSpPr>
            <a:spLocks noGrp="1"/>
          </p:cNvSpPr>
          <p:nvPr>
            <p:ph type="title" idx="4294967295"/>
          </p:nvPr>
        </p:nvSpPr>
        <p:spPr>
          <a:xfrm>
            <a:off x="347869" y="176282"/>
            <a:ext cx="10799763" cy="1325563"/>
          </a:xfrm>
        </p:spPr>
        <p:txBody>
          <a:bodyPr/>
          <a:lstStyle/>
          <a:p>
            <a:r>
              <a:rPr lang="en-US" dirty="0"/>
              <a:t>What is Happening? </a:t>
            </a:r>
          </a:p>
        </p:txBody>
      </p:sp>
    </p:spTree>
    <p:extLst>
      <p:ext uri="{BB962C8B-B14F-4D97-AF65-F5344CB8AC3E}">
        <p14:creationId xmlns:p14="http://schemas.microsoft.com/office/powerpoint/2010/main" val="373999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895889" y="1682001"/>
            <a:ext cx="3362856" cy="383348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825315153"/>
              </p:ext>
            </p:extLst>
          </p:nvPr>
        </p:nvGraphicFramePr>
        <p:xfrm>
          <a:off x="5361167" y="1156032"/>
          <a:ext cx="6388041" cy="4885424"/>
        </p:xfrm>
        <a:graphic>
          <a:graphicData uri="http://schemas.openxmlformats.org/drawingml/2006/table">
            <a:tbl>
              <a:tblPr firstRow="1" bandRow="1">
                <a:tableStyleId>{284E427A-3D55-4303-BF80-6455036E1DE7}</a:tableStyleId>
              </a:tblPr>
              <a:tblGrid>
                <a:gridCol w="2157142">
                  <a:extLst>
                    <a:ext uri="{9D8B030D-6E8A-4147-A177-3AD203B41FA5}">
                      <a16:colId xmlns:a16="http://schemas.microsoft.com/office/drawing/2014/main" val="20000"/>
                    </a:ext>
                  </a:extLst>
                </a:gridCol>
                <a:gridCol w="4230899">
                  <a:extLst>
                    <a:ext uri="{9D8B030D-6E8A-4147-A177-3AD203B41FA5}">
                      <a16:colId xmlns:a16="http://schemas.microsoft.com/office/drawing/2014/main" val="20001"/>
                    </a:ext>
                  </a:extLst>
                </a:gridCol>
              </a:tblGrid>
              <a:tr h="2251115">
                <a:tc>
                  <a:txBody>
                    <a:bodyPr/>
                    <a:lstStyle/>
                    <a:p>
                      <a:pPr>
                        <a:lnSpc>
                          <a:spcPct val="100000"/>
                        </a:lnSpc>
                      </a:pPr>
                      <a:endParaRPr sz="1800" dirty="0"/>
                    </a:p>
                    <a:p>
                      <a:pPr>
                        <a:lnSpc>
                          <a:spcPct val="100000"/>
                        </a:lnSpc>
                      </a:pPr>
                      <a:endParaRPr sz="1800" dirty="0"/>
                    </a:p>
                    <a:p>
                      <a:pPr>
                        <a:lnSpc>
                          <a:spcPct val="100000"/>
                        </a:lnSpc>
                      </a:pPr>
                      <a:endParaRPr sz="1800" dirty="0"/>
                    </a:p>
                    <a:p>
                      <a:pPr algn="ctr">
                        <a:lnSpc>
                          <a:spcPct val="100000"/>
                        </a:lnSpc>
                        <a:spcBef>
                          <a:spcPts val="1525"/>
                        </a:spcBef>
                      </a:pPr>
                      <a:r>
                        <a:rPr sz="1800" b="1" spc="-10" dirty="0">
                          <a:latin typeface="Arial" panose="020B0604020202020204" pitchFamily="34" charset="0"/>
                          <a:cs typeface="Arial" panose="020B0604020202020204" pitchFamily="34" charset="0"/>
                        </a:rPr>
                        <a:t>Reverify</a:t>
                      </a:r>
                      <a:endParaRPr sz="1800" dirty="0">
                        <a:latin typeface="Arial" panose="020B0604020202020204" pitchFamily="34" charset="0"/>
                        <a:cs typeface="Arial" panose="020B0604020202020204" pitchFamily="34" charset="0"/>
                      </a:endParaRPr>
                    </a:p>
                  </a:txBody>
                  <a:tcPr marL="0" marR="0" marT="0" marB="0">
                    <a:solidFill>
                      <a:schemeClr val="accent2"/>
                    </a:solidFill>
                  </a:tcPr>
                </a:tc>
                <a:tc>
                  <a:txBody>
                    <a:bodyPr/>
                    <a:lstStyle/>
                    <a:p>
                      <a:pPr marL="319405" marR="198120" indent="-274320">
                        <a:lnSpc>
                          <a:spcPct val="100000"/>
                        </a:lnSpc>
                        <a:spcBef>
                          <a:spcPts val="1255"/>
                        </a:spcBef>
                        <a:buSzPct val="75000"/>
                        <a:buFont typeface="Arial"/>
                        <a:buChar char="•"/>
                        <a:tabLst>
                          <a:tab pos="319405" algn="l"/>
                        </a:tabLst>
                      </a:pPr>
                      <a:r>
                        <a:rPr sz="1800" dirty="0">
                          <a:latin typeface="Arial" panose="020B0604020202020204" pitchFamily="34" charset="0"/>
                          <a:cs typeface="Arial" panose="020B0604020202020204" pitchFamily="34" charset="0"/>
                        </a:rPr>
                        <a:t>An</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Employment</a:t>
                      </a:r>
                      <a:r>
                        <a:rPr sz="1800" spc="-1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Authorization </a:t>
                      </a:r>
                      <a:r>
                        <a:rPr sz="1800" dirty="0">
                          <a:latin typeface="Arial" panose="020B0604020202020204" pitchFamily="34" charset="0"/>
                          <a:cs typeface="Arial" panose="020B0604020202020204" pitchFamily="34" charset="0"/>
                        </a:rPr>
                        <a:t>Document</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(Form I-766)</a:t>
                      </a:r>
                      <a:r>
                        <a:rPr sz="1800" spc="-6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with</a:t>
                      </a:r>
                      <a:r>
                        <a:rPr sz="1800" spc="-20" dirty="0">
                          <a:latin typeface="Arial" panose="020B0604020202020204" pitchFamily="34" charset="0"/>
                          <a:cs typeface="Arial" panose="020B0604020202020204" pitchFamily="34" charset="0"/>
                        </a:rPr>
                        <a:t> </a:t>
                      </a:r>
                      <a:r>
                        <a:rPr sz="1800" spc="-25" dirty="0">
                          <a:latin typeface="Arial" panose="020B0604020202020204" pitchFamily="34" charset="0"/>
                          <a:cs typeface="Arial" panose="020B0604020202020204" pitchFamily="34" charset="0"/>
                        </a:rPr>
                        <a:t>an </a:t>
                      </a:r>
                      <a:r>
                        <a:rPr sz="1800" spc="-10" dirty="0">
                          <a:latin typeface="Arial" panose="020B0604020202020204" pitchFamily="34" charset="0"/>
                          <a:cs typeface="Arial" panose="020B0604020202020204" pitchFamily="34" charset="0"/>
                        </a:rPr>
                        <a:t>expiration</a:t>
                      </a:r>
                      <a:r>
                        <a:rPr sz="1800" spc="-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date</a:t>
                      </a:r>
                      <a:endParaRPr sz="1800" dirty="0">
                        <a:latin typeface="Arial" panose="020B0604020202020204" pitchFamily="34" charset="0"/>
                        <a:cs typeface="Arial" panose="020B0604020202020204" pitchFamily="34" charset="0"/>
                      </a:endParaRPr>
                    </a:p>
                    <a:p>
                      <a:pPr marL="319405" indent="-273685">
                        <a:lnSpc>
                          <a:spcPct val="100000"/>
                        </a:lnSpc>
                        <a:buSzPct val="75000"/>
                        <a:buFont typeface="Arial"/>
                        <a:buChar char="•"/>
                        <a:tabLst>
                          <a:tab pos="319405" algn="l"/>
                        </a:tabLst>
                      </a:pPr>
                      <a:r>
                        <a:rPr sz="1800" dirty="0">
                          <a:latin typeface="Arial" panose="020B0604020202020204" pitchFamily="34" charset="0"/>
                          <a:cs typeface="Arial" panose="020B0604020202020204" pitchFamily="34" charset="0"/>
                        </a:rPr>
                        <a:t>Form</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I-94</a:t>
                      </a:r>
                      <a:r>
                        <a:rPr sz="1800" spc="-5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with</a:t>
                      </a:r>
                      <a:r>
                        <a:rPr sz="1800" spc="-3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temporary</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551</a:t>
                      </a:r>
                      <a:endParaRPr sz="1800" dirty="0">
                        <a:latin typeface="Arial" panose="020B0604020202020204" pitchFamily="34" charset="0"/>
                        <a:cs typeface="Arial" panose="020B0604020202020204" pitchFamily="34" charset="0"/>
                      </a:endParaRPr>
                    </a:p>
                    <a:p>
                      <a:pPr marL="319405">
                        <a:lnSpc>
                          <a:spcPct val="100000"/>
                        </a:lnSpc>
                      </a:pPr>
                      <a:r>
                        <a:rPr sz="1800" spc="-10" dirty="0">
                          <a:latin typeface="Arial" panose="020B0604020202020204" pitchFamily="34" charset="0"/>
                          <a:cs typeface="Arial" panose="020B0604020202020204" pitchFamily="34" charset="0"/>
                        </a:rPr>
                        <a:t>stamp</a:t>
                      </a:r>
                      <a:endParaRPr sz="1800" dirty="0">
                        <a:latin typeface="Arial" panose="020B0604020202020204" pitchFamily="34" charset="0"/>
                        <a:cs typeface="Arial" panose="020B0604020202020204" pitchFamily="34" charset="0"/>
                      </a:endParaRPr>
                    </a:p>
                    <a:p>
                      <a:pPr marL="319405" marR="127000" indent="-274320">
                        <a:lnSpc>
                          <a:spcPct val="100000"/>
                        </a:lnSpc>
                        <a:buSzPct val="75000"/>
                        <a:buFont typeface="Arial"/>
                        <a:buChar char="•"/>
                        <a:tabLst>
                          <a:tab pos="319405" algn="l"/>
                        </a:tabLst>
                      </a:pPr>
                      <a:r>
                        <a:rPr sz="1800" dirty="0">
                          <a:latin typeface="Arial" panose="020B0604020202020204" pitchFamily="34" charset="0"/>
                          <a:cs typeface="Arial" panose="020B0604020202020204" pitchFamily="34" charset="0"/>
                        </a:rPr>
                        <a:t>Unexpired</a:t>
                      </a:r>
                      <a:r>
                        <a:rPr sz="1800" spc="-6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foreign</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passport</a:t>
                      </a:r>
                      <a:r>
                        <a:rPr sz="1800" spc="-20" dirty="0">
                          <a:latin typeface="Arial" panose="020B0604020202020204" pitchFamily="34" charset="0"/>
                          <a:cs typeface="Arial" panose="020B0604020202020204" pitchFamily="34" charset="0"/>
                        </a:rPr>
                        <a:t> with </a:t>
                      </a:r>
                      <a:r>
                        <a:rPr sz="1800" dirty="0">
                          <a:latin typeface="Arial" panose="020B0604020202020204" pitchFamily="34" charset="0"/>
                          <a:cs typeface="Arial" panose="020B0604020202020204" pitchFamily="34" charset="0"/>
                        </a:rPr>
                        <a:t>temporary</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I-551</a:t>
                      </a:r>
                      <a:r>
                        <a:rPr sz="1800" spc="-6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stamp</a:t>
                      </a:r>
                      <a:endParaRPr sz="1800" dirty="0">
                        <a:latin typeface="Arial" panose="020B0604020202020204" pitchFamily="34" charset="0"/>
                        <a:cs typeface="Arial" panose="020B0604020202020204" pitchFamily="34" charset="0"/>
                      </a:endParaRPr>
                    </a:p>
                  </a:txBody>
                  <a:tcPr marL="0" marR="0" marT="159385" marB="0">
                    <a:solidFill>
                      <a:schemeClr val="accent2"/>
                    </a:solidFill>
                  </a:tcPr>
                </a:tc>
                <a:extLst>
                  <a:ext uri="{0D108BD9-81ED-4DB2-BD59-A6C34878D82A}">
                    <a16:rowId xmlns:a16="http://schemas.microsoft.com/office/drawing/2014/main" val="10000"/>
                  </a:ext>
                </a:extLst>
              </a:tr>
              <a:tr h="2634309">
                <a:tc>
                  <a:txBody>
                    <a:bodyPr/>
                    <a:lstStyle/>
                    <a:p>
                      <a:pPr>
                        <a:lnSpc>
                          <a:spcPct val="100000"/>
                        </a:lnSpc>
                      </a:pPr>
                      <a:endParaRPr sz="1800" dirty="0"/>
                    </a:p>
                    <a:p>
                      <a:pPr>
                        <a:lnSpc>
                          <a:spcPct val="100000"/>
                        </a:lnSpc>
                      </a:pPr>
                      <a:endParaRPr sz="1800" dirty="0"/>
                    </a:p>
                    <a:p>
                      <a:pPr>
                        <a:lnSpc>
                          <a:spcPct val="100000"/>
                        </a:lnSpc>
                      </a:pPr>
                      <a:endParaRPr sz="1800" dirty="0"/>
                    </a:p>
                    <a:p>
                      <a:pPr>
                        <a:lnSpc>
                          <a:spcPct val="100000"/>
                        </a:lnSpc>
                        <a:spcBef>
                          <a:spcPts val="40"/>
                        </a:spcBef>
                      </a:pPr>
                      <a:endParaRPr sz="2650" dirty="0">
                        <a:latin typeface="Arial" panose="020B0604020202020204" pitchFamily="34" charset="0"/>
                        <a:cs typeface="Arial" panose="020B0604020202020204" pitchFamily="34" charset="0"/>
                      </a:endParaRPr>
                    </a:p>
                    <a:p>
                      <a:pPr algn="ctr">
                        <a:lnSpc>
                          <a:spcPct val="100000"/>
                        </a:lnSpc>
                        <a:spcBef>
                          <a:spcPts val="5"/>
                        </a:spcBef>
                      </a:pPr>
                      <a:r>
                        <a:rPr sz="1800" b="1" dirty="0">
                          <a:latin typeface="Arial" panose="020B0604020202020204" pitchFamily="34" charset="0"/>
                          <a:cs typeface="Arial" panose="020B0604020202020204" pitchFamily="34" charset="0"/>
                        </a:rPr>
                        <a:t>Do</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not </a:t>
                      </a:r>
                      <a:r>
                        <a:rPr sz="1800" b="1" spc="-10" dirty="0">
                          <a:latin typeface="Arial" panose="020B0604020202020204" pitchFamily="34" charset="0"/>
                          <a:cs typeface="Arial" panose="020B0604020202020204" pitchFamily="34" charset="0"/>
                        </a:rPr>
                        <a:t>Reverify</a:t>
                      </a:r>
                      <a:endParaRPr sz="1800" dirty="0">
                        <a:latin typeface="Arial" panose="020B0604020202020204" pitchFamily="34" charset="0"/>
                        <a:cs typeface="Arial" panose="020B0604020202020204" pitchFamily="34" charset="0"/>
                      </a:endParaRPr>
                    </a:p>
                  </a:txBody>
                  <a:tcPr marL="0" marR="0" marT="0" marB="0">
                    <a:solidFill>
                      <a:schemeClr val="accent1">
                        <a:lumMod val="20000"/>
                        <a:lumOff val="80000"/>
                        <a:alpha val="0"/>
                      </a:schemeClr>
                    </a:solidFill>
                  </a:tcPr>
                </a:tc>
                <a:tc>
                  <a:txBody>
                    <a:bodyPr/>
                    <a:lstStyle/>
                    <a:p>
                      <a:pPr marL="332105" indent="-286385">
                        <a:lnSpc>
                          <a:spcPct val="100000"/>
                        </a:lnSpc>
                        <a:spcBef>
                          <a:spcPts val="660"/>
                        </a:spcBef>
                        <a:buSzPct val="75000"/>
                        <a:buFont typeface="Arial"/>
                        <a:buChar char="•"/>
                        <a:tabLst>
                          <a:tab pos="332105" algn="l"/>
                        </a:tabLst>
                      </a:pPr>
                      <a:r>
                        <a:rPr sz="1800" dirty="0">
                          <a:latin typeface="Arial" panose="020B0604020202020204" pitchFamily="34" charset="0"/>
                          <a:cs typeface="Arial" panose="020B0604020202020204" pitchFamily="34" charset="0"/>
                        </a:rPr>
                        <a:t>U.S.</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citizens</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10" dirty="0">
                          <a:latin typeface="Arial" panose="020B0604020202020204" pitchFamily="34" charset="0"/>
                          <a:cs typeface="Arial" panose="020B0604020202020204" pitchFamily="34" charset="0"/>
                        </a:rPr>
                        <a:t> noncitizen</a:t>
                      </a:r>
                      <a:endParaRPr sz="1800" dirty="0">
                        <a:latin typeface="Arial" panose="020B0604020202020204" pitchFamily="34" charset="0"/>
                        <a:cs typeface="Arial" panose="020B0604020202020204" pitchFamily="34" charset="0"/>
                      </a:endParaRPr>
                    </a:p>
                    <a:p>
                      <a:pPr marL="332105">
                        <a:lnSpc>
                          <a:spcPct val="100000"/>
                        </a:lnSpc>
                      </a:pPr>
                      <a:r>
                        <a:rPr sz="1800" spc="-10" dirty="0">
                          <a:latin typeface="Arial" panose="020B0604020202020204" pitchFamily="34" charset="0"/>
                          <a:cs typeface="Arial" panose="020B0604020202020204" pitchFamily="34" charset="0"/>
                        </a:rPr>
                        <a:t>nationals</a:t>
                      </a:r>
                      <a:endParaRPr sz="1800" dirty="0">
                        <a:latin typeface="Arial" panose="020B0604020202020204" pitchFamily="34" charset="0"/>
                        <a:cs typeface="Arial" panose="020B0604020202020204" pitchFamily="34" charset="0"/>
                      </a:endParaRPr>
                    </a:p>
                    <a:p>
                      <a:pPr marL="332105" indent="-286385">
                        <a:lnSpc>
                          <a:spcPct val="100000"/>
                        </a:lnSpc>
                        <a:buSzPct val="75000"/>
                        <a:buFont typeface="Arial"/>
                        <a:buChar char="•"/>
                        <a:tabLst>
                          <a:tab pos="332105" algn="l"/>
                        </a:tabLst>
                      </a:pPr>
                      <a:r>
                        <a:rPr sz="1800" dirty="0">
                          <a:latin typeface="Arial" panose="020B0604020202020204" pitchFamily="34" charset="0"/>
                          <a:cs typeface="Arial" panose="020B0604020202020204" pitchFamily="34" charset="0"/>
                        </a:rPr>
                        <a:t>U.S.</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passports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or</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passport</a:t>
                      </a:r>
                      <a:r>
                        <a:rPr sz="1800" spc="-15" dirty="0">
                          <a:latin typeface="Arial" panose="020B0604020202020204" pitchFamily="34" charset="0"/>
                          <a:cs typeface="Arial" panose="020B0604020202020204" pitchFamily="34" charset="0"/>
                        </a:rPr>
                        <a:t> </a:t>
                      </a:r>
                      <a:r>
                        <a:rPr sz="1800" spc="-20" dirty="0">
                          <a:latin typeface="Arial" panose="020B0604020202020204" pitchFamily="34" charset="0"/>
                          <a:cs typeface="Arial" panose="020B0604020202020204" pitchFamily="34" charset="0"/>
                        </a:rPr>
                        <a:t>cards</a:t>
                      </a:r>
                      <a:endParaRPr sz="1800" dirty="0">
                        <a:latin typeface="Arial" panose="020B0604020202020204" pitchFamily="34" charset="0"/>
                        <a:cs typeface="Arial" panose="020B0604020202020204" pitchFamily="34" charset="0"/>
                      </a:endParaRPr>
                    </a:p>
                    <a:p>
                      <a:pPr marL="332105" marR="210820" indent="-287020">
                        <a:lnSpc>
                          <a:spcPct val="100000"/>
                        </a:lnSpc>
                        <a:buSzPct val="75000"/>
                        <a:buFont typeface="Arial"/>
                        <a:buChar char="•"/>
                        <a:tabLst>
                          <a:tab pos="332105" algn="l"/>
                        </a:tabLst>
                      </a:pPr>
                      <a:r>
                        <a:rPr sz="1800" dirty="0">
                          <a:latin typeface="Arial" panose="020B0604020202020204" pitchFamily="34" charset="0"/>
                          <a:cs typeface="Arial" panose="020B0604020202020204" pitchFamily="34" charset="0"/>
                        </a:rPr>
                        <a:t>Unexpired</a:t>
                      </a:r>
                      <a:r>
                        <a:rPr sz="1800" spc="-6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Permanent</a:t>
                      </a:r>
                      <a:r>
                        <a:rPr sz="1800" spc="-6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Resident </a:t>
                      </a:r>
                      <a:r>
                        <a:rPr sz="1800" dirty="0">
                          <a:latin typeface="Arial" panose="020B0604020202020204" pitchFamily="34" charset="0"/>
                          <a:cs typeface="Arial" panose="020B0604020202020204" pitchFamily="34" charset="0"/>
                        </a:rPr>
                        <a:t>or</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Alien</a:t>
                      </a:r>
                      <a:r>
                        <a:rPr sz="1800" spc="-10" dirty="0">
                          <a:latin typeface="Arial" panose="020B0604020202020204" pitchFamily="34" charset="0"/>
                          <a:cs typeface="Arial" panose="020B0604020202020204" pitchFamily="34" charset="0"/>
                        </a:rPr>
                        <a:t> Registration</a:t>
                      </a:r>
                      <a:r>
                        <a:rPr sz="1800" spc="1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Receipt </a:t>
                      </a:r>
                      <a:r>
                        <a:rPr sz="1800" dirty="0">
                          <a:latin typeface="Arial" panose="020B0604020202020204" pitchFamily="34" charset="0"/>
                          <a:cs typeface="Arial" panose="020B0604020202020204" pitchFamily="34" charset="0"/>
                        </a:rPr>
                        <a:t>card</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(Form</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20" dirty="0">
                          <a:latin typeface="Arial" panose="020B0604020202020204" pitchFamily="34" charset="0"/>
                          <a:cs typeface="Arial" panose="020B0604020202020204" pitchFamily="34" charset="0"/>
                        </a:rPr>
                        <a:t>551)</a:t>
                      </a:r>
                      <a:endParaRPr sz="1800" dirty="0">
                        <a:latin typeface="Arial" panose="020B0604020202020204" pitchFamily="34" charset="0"/>
                        <a:cs typeface="Arial" panose="020B0604020202020204" pitchFamily="34" charset="0"/>
                      </a:endParaRPr>
                    </a:p>
                    <a:p>
                      <a:pPr marL="332105" marR="150495" indent="-287020">
                        <a:lnSpc>
                          <a:spcPct val="100000"/>
                        </a:lnSpc>
                        <a:buSzPct val="75000"/>
                        <a:buFont typeface="Arial"/>
                        <a:buChar char="•"/>
                        <a:tabLst>
                          <a:tab pos="332105" algn="l"/>
                        </a:tabLst>
                      </a:pPr>
                      <a:r>
                        <a:rPr sz="1800" dirty="0">
                          <a:latin typeface="Arial" panose="020B0604020202020204" pitchFamily="34" charset="0"/>
                          <a:cs typeface="Arial" panose="020B0604020202020204" pitchFamily="34" charset="0"/>
                        </a:rPr>
                        <a:t>Expired</a:t>
                      </a:r>
                      <a:r>
                        <a:rPr sz="1800" spc="-5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Permanent</a:t>
                      </a:r>
                      <a:r>
                        <a:rPr sz="1800" spc="-5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Resident </a:t>
                      </a:r>
                      <a:r>
                        <a:rPr sz="1800" dirty="0">
                          <a:latin typeface="Arial" panose="020B0604020202020204" pitchFamily="34" charset="0"/>
                          <a:cs typeface="Arial" panose="020B0604020202020204" pitchFamily="34" charset="0"/>
                        </a:rPr>
                        <a:t>Card</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presented</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with</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Form</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25" dirty="0">
                          <a:latin typeface="Arial" panose="020B0604020202020204" pitchFamily="34" charset="0"/>
                          <a:cs typeface="Arial" panose="020B0604020202020204" pitchFamily="34" charset="0"/>
                        </a:rPr>
                        <a:t>797</a:t>
                      </a:r>
                      <a:endParaRPr sz="1800" dirty="0">
                        <a:latin typeface="Arial" panose="020B0604020202020204" pitchFamily="34" charset="0"/>
                        <a:cs typeface="Arial" panose="020B0604020202020204" pitchFamily="34" charset="0"/>
                      </a:endParaRPr>
                    </a:p>
                    <a:p>
                      <a:pPr marL="332105" indent="-286385">
                        <a:lnSpc>
                          <a:spcPct val="100000"/>
                        </a:lnSpc>
                        <a:buClr>
                          <a:srgbClr val="000000"/>
                        </a:buClr>
                        <a:buSzPct val="75000"/>
                        <a:buFont typeface="Arial"/>
                        <a:buChar char="•"/>
                        <a:tabLst>
                          <a:tab pos="332105" algn="l"/>
                        </a:tabLst>
                      </a:pPr>
                      <a:r>
                        <a:rPr sz="1800" u="sng" dirty="0">
                          <a:solidFill>
                            <a:srgbClr val="0000FF"/>
                          </a:solidFill>
                          <a:uFill>
                            <a:solidFill>
                              <a:srgbClr val="0000FF"/>
                            </a:solidFill>
                          </a:uFill>
                          <a:latin typeface="Arial" panose="020B0604020202020204" pitchFamily="34" charset="0"/>
                          <a:cs typeface="Arial" panose="020B0604020202020204" pitchFamily="34" charset="0"/>
                        </a:rPr>
                        <a:t>List</a:t>
                      </a:r>
                      <a:r>
                        <a:rPr sz="1800" u="sng" spc="-25" dirty="0">
                          <a:solidFill>
                            <a:srgbClr val="0000FF"/>
                          </a:solidFill>
                          <a:uFill>
                            <a:solidFill>
                              <a:srgbClr val="0000FF"/>
                            </a:solidFill>
                          </a:uFill>
                          <a:latin typeface="Arial" panose="020B0604020202020204" pitchFamily="34" charset="0"/>
                          <a:cs typeface="Arial" panose="020B0604020202020204" pitchFamily="34" charset="0"/>
                        </a:rPr>
                        <a:t> </a:t>
                      </a:r>
                      <a:r>
                        <a:rPr sz="1800" u="sng" dirty="0">
                          <a:solidFill>
                            <a:srgbClr val="0000FF"/>
                          </a:solidFill>
                          <a:uFill>
                            <a:solidFill>
                              <a:srgbClr val="0000FF"/>
                            </a:solidFill>
                          </a:uFill>
                          <a:latin typeface="Arial" panose="020B0604020202020204" pitchFamily="34" charset="0"/>
                          <a:cs typeface="Arial" panose="020B0604020202020204" pitchFamily="34" charset="0"/>
                        </a:rPr>
                        <a:t>B</a:t>
                      </a:r>
                      <a:r>
                        <a:rPr sz="1800" dirty="0">
                          <a:solidFill>
                            <a:srgbClr val="0000FF"/>
                          </a:solidFill>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documents</a:t>
                      </a:r>
                      <a:endParaRPr sz="1800" dirty="0">
                        <a:latin typeface="Arial" panose="020B0604020202020204" pitchFamily="34" charset="0"/>
                        <a:cs typeface="Arial" panose="020B0604020202020204" pitchFamily="34" charset="0"/>
                      </a:endParaRPr>
                    </a:p>
                  </a:txBody>
                  <a:tcPr marL="0" marR="0" marT="83820" marB="0">
                    <a:solidFill>
                      <a:schemeClr val="accent1">
                        <a:lumMod val="20000"/>
                        <a:lumOff val="80000"/>
                        <a:alpha val="0"/>
                      </a:schemeClr>
                    </a:solidFill>
                  </a:tcPr>
                </a:tc>
                <a:extLst>
                  <a:ext uri="{0D108BD9-81ED-4DB2-BD59-A6C34878D82A}">
                    <a16:rowId xmlns:a16="http://schemas.microsoft.com/office/drawing/2014/main" val="10001"/>
                  </a:ext>
                </a:extLst>
              </a:tr>
            </a:tbl>
          </a:graphicData>
        </a:graphic>
      </p:graphicFrame>
      <p:sp>
        <p:nvSpPr>
          <p:cNvPr id="9" name="Title 8">
            <a:extLst>
              <a:ext uri="{FF2B5EF4-FFF2-40B4-BE49-F238E27FC236}">
                <a16:creationId xmlns:a16="http://schemas.microsoft.com/office/drawing/2014/main" id="{15ED4619-BFAB-4679-C4E4-F64549120ACE}"/>
              </a:ext>
            </a:extLst>
          </p:cNvPr>
          <p:cNvSpPr>
            <a:spLocks noGrp="1"/>
          </p:cNvSpPr>
          <p:nvPr>
            <p:ph type="title" idx="4294967295"/>
          </p:nvPr>
        </p:nvSpPr>
        <p:spPr>
          <a:xfrm>
            <a:off x="343158" y="116647"/>
            <a:ext cx="10799763" cy="1325563"/>
          </a:xfrm>
        </p:spPr>
        <p:txBody>
          <a:bodyPr/>
          <a:lstStyle/>
          <a:p>
            <a:r>
              <a:rPr lang="en-US" dirty="0"/>
              <a:t>Supplement B: When to Reverify on Form I-9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B38F6F-2F89-4710-8CE0-90A606E73C60}"/>
              </a:ext>
            </a:extLst>
          </p:cNvPr>
          <p:cNvSpPr>
            <a:spLocks noGrp="1"/>
          </p:cNvSpPr>
          <p:nvPr>
            <p:ph type="body" sz="quarter" idx="4294967295"/>
          </p:nvPr>
        </p:nvSpPr>
        <p:spPr>
          <a:xfrm>
            <a:off x="696118" y="1432271"/>
            <a:ext cx="10799763" cy="4173537"/>
          </a:xfrm>
        </p:spPr>
        <p:txBody>
          <a:bodyPr>
            <a:noAutofit/>
          </a:bodyPr>
          <a:lstStyle/>
          <a:p>
            <a:pPr marL="12700">
              <a:spcBef>
                <a:spcPts val="100"/>
              </a:spcBef>
              <a:spcAft>
                <a:spcPts val="800"/>
              </a:spcAft>
            </a:pPr>
            <a:r>
              <a:rPr lang="en-US" b="1" dirty="0">
                <a:uFill>
                  <a:solidFill>
                    <a:srgbClr val="0000FF"/>
                  </a:solidFill>
                </a:uFill>
              </a:rPr>
              <a:t>Correcting</a:t>
            </a:r>
            <a:r>
              <a:rPr lang="en-US" b="1" spc="-50" dirty="0">
                <a:uFill>
                  <a:solidFill>
                    <a:srgbClr val="0000FF"/>
                  </a:solidFill>
                </a:uFill>
              </a:rPr>
              <a:t> </a:t>
            </a:r>
            <a:r>
              <a:rPr lang="en-US" b="1" spc="-10" dirty="0">
                <a:uFill>
                  <a:solidFill>
                    <a:srgbClr val="0000FF"/>
                  </a:solidFill>
                </a:uFill>
              </a:rPr>
              <a:t>Mistakes</a:t>
            </a:r>
            <a:endParaRPr lang="en-US" dirty="0"/>
          </a:p>
          <a:p>
            <a:pPr marL="355600" marR="5080" indent="-342900">
              <a:spcAft>
                <a:spcPts val="800"/>
              </a:spcAft>
              <a:buFont typeface="Arial" panose="020B0604020202020204" pitchFamily="34" charset="0"/>
              <a:buChar char="•"/>
            </a:pPr>
            <a:r>
              <a:rPr lang="en-US" dirty="0"/>
              <a:t>If</a:t>
            </a:r>
            <a:r>
              <a:rPr lang="en-US" spc="-40" dirty="0"/>
              <a:t> </a:t>
            </a:r>
            <a:r>
              <a:rPr lang="en-US" dirty="0"/>
              <a:t>you</a:t>
            </a:r>
            <a:r>
              <a:rPr lang="en-US" spc="-45" dirty="0"/>
              <a:t> </a:t>
            </a:r>
            <a:r>
              <a:rPr lang="en-US" dirty="0"/>
              <a:t>discover</a:t>
            </a:r>
            <a:r>
              <a:rPr lang="en-US" spc="-10" dirty="0"/>
              <a:t> </a:t>
            </a:r>
            <a:r>
              <a:rPr lang="en-US" dirty="0"/>
              <a:t>a</a:t>
            </a:r>
            <a:r>
              <a:rPr lang="en-US" spc="-35" dirty="0"/>
              <a:t> </a:t>
            </a:r>
            <a:r>
              <a:rPr lang="en-US" dirty="0"/>
              <a:t>mistake</a:t>
            </a:r>
            <a:r>
              <a:rPr lang="en-US" spc="-15" dirty="0"/>
              <a:t> </a:t>
            </a:r>
            <a:r>
              <a:rPr lang="en-US" dirty="0"/>
              <a:t>on</a:t>
            </a:r>
            <a:r>
              <a:rPr lang="en-US" spc="-25" dirty="0"/>
              <a:t> </a:t>
            </a:r>
            <a:r>
              <a:rPr lang="en-US" dirty="0"/>
              <a:t>Form</a:t>
            </a:r>
            <a:r>
              <a:rPr lang="en-US" spc="-30" dirty="0"/>
              <a:t> </a:t>
            </a:r>
            <a:r>
              <a:rPr lang="en-US" spc="-10" dirty="0"/>
              <a:t>I-</a:t>
            </a:r>
            <a:r>
              <a:rPr lang="en-US" dirty="0"/>
              <a:t>9,</a:t>
            </a:r>
            <a:r>
              <a:rPr lang="en-US" spc="-55" dirty="0"/>
              <a:t> </a:t>
            </a:r>
            <a:r>
              <a:rPr lang="en-US" dirty="0"/>
              <a:t>correct</a:t>
            </a:r>
            <a:r>
              <a:rPr lang="en-US" spc="-10" dirty="0"/>
              <a:t> </a:t>
            </a:r>
            <a:r>
              <a:rPr lang="en-US" dirty="0"/>
              <a:t>the</a:t>
            </a:r>
            <a:r>
              <a:rPr lang="en-US" spc="-30" dirty="0"/>
              <a:t> </a:t>
            </a:r>
            <a:r>
              <a:rPr lang="en-US" dirty="0"/>
              <a:t>existing</a:t>
            </a:r>
            <a:r>
              <a:rPr lang="en-US" spc="-35" dirty="0"/>
              <a:t> </a:t>
            </a:r>
            <a:r>
              <a:rPr lang="en-US" dirty="0"/>
              <a:t>form</a:t>
            </a:r>
            <a:endParaRPr lang="en-US" spc="-30" dirty="0"/>
          </a:p>
          <a:p>
            <a:pPr marL="812800" lvl="1" indent="-342900">
              <a:spcBef>
                <a:spcPts val="1875"/>
              </a:spcBef>
              <a:spcAft>
                <a:spcPts val="800"/>
              </a:spcAft>
              <a:buFont typeface="Arial" panose="020B0604020202020204" pitchFamily="34" charset="0"/>
              <a:buChar char="»"/>
              <a:tabLst>
                <a:tab pos="240029" algn="l"/>
              </a:tabLst>
            </a:pPr>
            <a:r>
              <a:rPr lang="en-US" dirty="0">
                <a:solidFill>
                  <a:srgbClr val="3A3838"/>
                </a:solidFill>
              </a:rPr>
              <a:t>Section</a:t>
            </a:r>
            <a:r>
              <a:rPr lang="en-US" spc="-75" dirty="0">
                <a:solidFill>
                  <a:srgbClr val="3A3838"/>
                </a:solidFill>
              </a:rPr>
              <a:t> </a:t>
            </a:r>
            <a:r>
              <a:rPr lang="en-US" dirty="0">
                <a:solidFill>
                  <a:srgbClr val="3A3838"/>
                </a:solidFill>
              </a:rPr>
              <a:t>1</a:t>
            </a:r>
            <a:r>
              <a:rPr lang="en-US" spc="-70" dirty="0">
                <a:solidFill>
                  <a:srgbClr val="3A3838"/>
                </a:solidFill>
              </a:rPr>
              <a:t> </a:t>
            </a:r>
            <a:r>
              <a:rPr lang="en-US" dirty="0">
                <a:solidFill>
                  <a:srgbClr val="3A3838"/>
                </a:solidFill>
              </a:rPr>
              <a:t>–</a:t>
            </a:r>
            <a:r>
              <a:rPr lang="en-US" spc="-70" dirty="0">
                <a:solidFill>
                  <a:srgbClr val="3A3838"/>
                </a:solidFill>
              </a:rPr>
              <a:t> </a:t>
            </a:r>
            <a:r>
              <a:rPr lang="en-US" b="1" dirty="0">
                <a:solidFill>
                  <a:srgbClr val="3A3838"/>
                </a:solidFill>
              </a:rPr>
              <a:t>Employee</a:t>
            </a:r>
            <a:r>
              <a:rPr lang="en-US" b="1" spc="-70" dirty="0">
                <a:solidFill>
                  <a:srgbClr val="3A3838"/>
                </a:solidFill>
              </a:rPr>
              <a:t> </a:t>
            </a:r>
            <a:r>
              <a:rPr lang="en-US" dirty="0">
                <a:solidFill>
                  <a:srgbClr val="3A3838"/>
                </a:solidFill>
              </a:rPr>
              <a:t>makes</a:t>
            </a:r>
            <a:r>
              <a:rPr lang="en-US" spc="-80" dirty="0">
                <a:solidFill>
                  <a:srgbClr val="3A3838"/>
                </a:solidFill>
              </a:rPr>
              <a:t> </a:t>
            </a:r>
            <a:r>
              <a:rPr lang="en-US" spc="-10" dirty="0">
                <a:solidFill>
                  <a:srgbClr val="3A3838"/>
                </a:solidFill>
              </a:rPr>
              <a:t>corrections.</a:t>
            </a:r>
            <a:endParaRPr lang="en-US" dirty="0"/>
          </a:p>
          <a:p>
            <a:pPr marL="812800" lvl="1" indent="-342900">
              <a:spcBef>
                <a:spcPts val="1860"/>
              </a:spcBef>
              <a:spcAft>
                <a:spcPts val="800"/>
              </a:spcAft>
              <a:buFont typeface="Arial" panose="020B0604020202020204" pitchFamily="34" charset="0"/>
              <a:buChar char="»"/>
              <a:tabLst>
                <a:tab pos="240029" algn="l"/>
              </a:tabLst>
            </a:pPr>
            <a:r>
              <a:rPr lang="en-US" dirty="0">
                <a:solidFill>
                  <a:srgbClr val="3A3838"/>
                </a:solidFill>
              </a:rPr>
              <a:t>Section</a:t>
            </a:r>
            <a:r>
              <a:rPr lang="en-US" spc="-70" dirty="0">
                <a:solidFill>
                  <a:srgbClr val="3A3838"/>
                </a:solidFill>
              </a:rPr>
              <a:t> </a:t>
            </a:r>
            <a:r>
              <a:rPr lang="en-US" dirty="0">
                <a:solidFill>
                  <a:srgbClr val="3A3838"/>
                </a:solidFill>
              </a:rPr>
              <a:t>2</a:t>
            </a:r>
            <a:r>
              <a:rPr lang="en-US" spc="-70" dirty="0">
                <a:solidFill>
                  <a:srgbClr val="3A3838"/>
                </a:solidFill>
              </a:rPr>
              <a:t> </a:t>
            </a:r>
            <a:r>
              <a:rPr lang="en-US" dirty="0">
                <a:solidFill>
                  <a:srgbClr val="3A3838"/>
                </a:solidFill>
              </a:rPr>
              <a:t>–</a:t>
            </a:r>
            <a:r>
              <a:rPr lang="en-US" spc="-70" dirty="0">
                <a:solidFill>
                  <a:srgbClr val="3A3838"/>
                </a:solidFill>
              </a:rPr>
              <a:t> </a:t>
            </a:r>
            <a:r>
              <a:rPr lang="en-US" b="1" dirty="0">
                <a:solidFill>
                  <a:srgbClr val="3A3838"/>
                </a:solidFill>
              </a:rPr>
              <a:t>Employer</a:t>
            </a:r>
            <a:r>
              <a:rPr lang="en-US" b="1" spc="-65" dirty="0">
                <a:solidFill>
                  <a:srgbClr val="3A3838"/>
                </a:solidFill>
              </a:rPr>
              <a:t> </a:t>
            </a:r>
            <a:r>
              <a:rPr lang="en-US" dirty="0">
                <a:solidFill>
                  <a:srgbClr val="3A3838"/>
                </a:solidFill>
              </a:rPr>
              <a:t>makes</a:t>
            </a:r>
            <a:r>
              <a:rPr lang="en-US" spc="-80" dirty="0">
                <a:solidFill>
                  <a:srgbClr val="3A3838"/>
                </a:solidFill>
              </a:rPr>
              <a:t> </a:t>
            </a:r>
            <a:r>
              <a:rPr lang="en-US" spc="-10" dirty="0">
                <a:solidFill>
                  <a:srgbClr val="3A3838"/>
                </a:solidFill>
              </a:rPr>
              <a:t>corrections.</a:t>
            </a:r>
            <a:endParaRPr lang="en-US" dirty="0"/>
          </a:p>
          <a:p>
            <a:pPr marL="239395" marR="697865" indent="-227329">
              <a:spcBef>
                <a:spcPts val="2235"/>
              </a:spcBef>
              <a:spcAft>
                <a:spcPts val="800"/>
              </a:spcAft>
              <a:buFont typeface="Arial"/>
              <a:buChar char="•"/>
              <a:tabLst>
                <a:tab pos="241300" algn="l"/>
              </a:tabLst>
            </a:pPr>
            <a:r>
              <a:rPr lang="en-US" dirty="0">
                <a:solidFill>
                  <a:srgbClr val="3A3838"/>
                </a:solidFill>
              </a:rPr>
              <a:t>Strike</a:t>
            </a:r>
            <a:r>
              <a:rPr lang="en-US" spc="-65" dirty="0">
                <a:solidFill>
                  <a:srgbClr val="3A3838"/>
                </a:solidFill>
              </a:rPr>
              <a:t> </a:t>
            </a:r>
            <a:r>
              <a:rPr lang="en-US" dirty="0">
                <a:solidFill>
                  <a:srgbClr val="3A3838"/>
                </a:solidFill>
              </a:rPr>
              <a:t>a</a:t>
            </a:r>
            <a:r>
              <a:rPr lang="en-US" spc="-60" dirty="0">
                <a:solidFill>
                  <a:srgbClr val="3A3838"/>
                </a:solidFill>
              </a:rPr>
              <a:t> </a:t>
            </a:r>
            <a:r>
              <a:rPr lang="en-US" dirty="0">
                <a:solidFill>
                  <a:srgbClr val="3A3838"/>
                </a:solidFill>
              </a:rPr>
              <a:t>line</a:t>
            </a:r>
            <a:r>
              <a:rPr lang="en-US" spc="-50" dirty="0">
                <a:solidFill>
                  <a:srgbClr val="3A3838"/>
                </a:solidFill>
              </a:rPr>
              <a:t> </a:t>
            </a:r>
            <a:r>
              <a:rPr lang="en-US" dirty="0">
                <a:solidFill>
                  <a:srgbClr val="3A3838"/>
                </a:solidFill>
              </a:rPr>
              <a:t>through</a:t>
            </a:r>
            <a:r>
              <a:rPr lang="en-US" spc="-35" dirty="0">
                <a:solidFill>
                  <a:srgbClr val="3A3838"/>
                </a:solidFill>
              </a:rPr>
              <a:t> </a:t>
            </a:r>
            <a:r>
              <a:rPr lang="en-US" dirty="0">
                <a:solidFill>
                  <a:srgbClr val="3A3838"/>
                </a:solidFill>
              </a:rPr>
              <a:t>errors</a:t>
            </a:r>
            <a:r>
              <a:rPr lang="en-US" spc="-50" dirty="0">
                <a:solidFill>
                  <a:srgbClr val="3A3838"/>
                </a:solidFill>
              </a:rPr>
              <a:t> </a:t>
            </a:r>
            <a:r>
              <a:rPr lang="en-US" dirty="0">
                <a:solidFill>
                  <a:srgbClr val="3A3838"/>
                </a:solidFill>
              </a:rPr>
              <a:t>–</a:t>
            </a:r>
            <a:r>
              <a:rPr lang="en-US" spc="-50" dirty="0">
                <a:solidFill>
                  <a:srgbClr val="3A3838"/>
                </a:solidFill>
              </a:rPr>
              <a:t> </a:t>
            </a:r>
            <a:r>
              <a:rPr lang="en-US" dirty="0">
                <a:solidFill>
                  <a:srgbClr val="3A3838"/>
                </a:solidFill>
              </a:rPr>
              <a:t>do</a:t>
            </a:r>
            <a:r>
              <a:rPr lang="en-US" spc="-50" dirty="0">
                <a:solidFill>
                  <a:srgbClr val="3A3838"/>
                </a:solidFill>
              </a:rPr>
              <a:t> </a:t>
            </a:r>
            <a:r>
              <a:rPr lang="en-US" dirty="0">
                <a:solidFill>
                  <a:srgbClr val="3A3838"/>
                </a:solidFill>
              </a:rPr>
              <a:t>not</a:t>
            </a:r>
            <a:r>
              <a:rPr lang="en-US" spc="-55" dirty="0">
                <a:solidFill>
                  <a:srgbClr val="3A3838"/>
                </a:solidFill>
              </a:rPr>
              <a:t> </a:t>
            </a:r>
            <a:r>
              <a:rPr lang="en-US" dirty="0">
                <a:solidFill>
                  <a:srgbClr val="3A3838"/>
                </a:solidFill>
              </a:rPr>
              <a:t>use</a:t>
            </a:r>
            <a:r>
              <a:rPr lang="en-US" spc="-50" dirty="0">
                <a:solidFill>
                  <a:srgbClr val="3A3838"/>
                </a:solidFill>
              </a:rPr>
              <a:t> </a:t>
            </a:r>
            <a:r>
              <a:rPr lang="en-US" dirty="0">
                <a:solidFill>
                  <a:srgbClr val="3A3838"/>
                </a:solidFill>
              </a:rPr>
              <a:t>White</a:t>
            </a:r>
            <a:r>
              <a:rPr lang="en-US" spc="-50" dirty="0">
                <a:solidFill>
                  <a:srgbClr val="3A3838"/>
                </a:solidFill>
              </a:rPr>
              <a:t> </a:t>
            </a:r>
            <a:r>
              <a:rPr lang="en-US" dirty="0">
                <a:solidFill>
                  <a:srgbClr val="3A3838"/>
                </a:solidFill>
              </a:rPr>
              <a:t>Out</a:t>
            </a:r>
            <a:r>
              <a:rPr lang="en-US" spc="-50" dirty="0">
                <a:solidFill>
                  <a:srgbClr val="3A3838"/>
                </a:solidFill>
              </a:rPr>
              <a:t> </a:t>
            </a:r>
            <a:r>
              <a:rPr lang="en-US" dirty="0">
                <a:solidFill>
                  <a:srgbClr val="3A3838"/>
                </a:solidFill>
              </a:rPr>
              <a:t>or</a:t>
            </a:r>
            <a:r>
              <a:rPr lang="en-US" spc="-65" dirty="0">
                <a:solidFill>
                  <a:srgbClr val="3A3838"/>
                </a:solidFill>
              </a:rPr>
              <a:t> </a:t>
            </a:r>
            <a:r>
              <a:rPr lang="en-US" dirty="0">
                <a:solidFill>
                  <a:srgbClr val="3A3838"/>
                </a:solidFill>
              </a:rPr>
              <a:t>Liquid</a:t>
            </a:r>
            <a:r>
              <a:rPr lang="en-US" spc="-35" dirty="0">
                <a:solidFill>
                  <a:srgbClr val="3A3838"/>
                </a:solidFill>
              </a:rPr>
              <a:t> </a:t>
            </a:r>
            <a:r>
              <a:rPr lang="en-US" spc="-10" dirty="0">
                <a:solidFill>
                  <a:srgbClr val="3A3838"/>
                </a:solidFill>
              </a:rPr>
              <a:t>Paper. </a:t>
            </a:r>
            <a:r>
              <a:rPr lang="en-US" dirty="0">
                <a:solidFill>
                  <a:srgbClr val="3A3838"/>
                </a:solidFill>
              </a:rPr>
              <a:t>Must</a:t>
            </a:r>
            <a:r>
              <a:rPr lang="en-US" spc="-40" dirty="0">
                <a:solidFill>
                  <a:srgbClr val="3A3838"/>
                </a:solidFill>
              </a:rPr>
              <a:t> </a:t>
            </a:r>
            <a:r>
              <a:rPr lang="en-US" dirty="0">
                <a:solidFill>
                  <a:srgbClr val="3A3838"/>
                </a:solidFill>
              </a:rPr>
              <a:t>be</a:t>
            </a:r>
            <a:r>
              <a:rPr lang="en-US" spc="-55" dirty="0">
                <a:solidFill>
                  <a:srgbClr val="3A3838"/>
                </a:solidFill>
              </a:rPr>
              <a:t> </a:t>
            </a:r>
            <a:r>
              <a:rPr lang="en-US" b="1" spc="-10" dirty="0">
                <a:solidFill>
                  <a:srgbClr val="3A3838"/>
                </a:solidFill>
              </a:rPr>
              <a:t>transparent</a:t>
            </a:r>
            <a:r>
              <a:rPr lang="en-US" spc="-10" dirty="0">
                <a:solidFill>
                  <a:srgbClr val="3A3838"/>
                </a:solidFill>
              </a:rPr>
              <a:t>.</a:t>
            </a:r>
            <a:r>
              <a:rPr lang="en-US" spc="-30" dirty="0">
                <a:solidFill>
                  <a:srgbClr val="3A3838"/>
                </a:solidFill>
              </a:rPr>
              <a:t> </a:t>
            </a:r>
            <a:r>
              <a:rPr lang="en-US" b="1" u="sng" dirty="0">
                <a:solidFill>
                  <a:srgbClr val="3A3838"/>
                </a:solidFill>
                <a:uFill>
                  <a:solidFill>
                    <a:srgbClr val="3A3838"/>
                  </a:solidFill>
                </a:uFill>
              </a:rPr>
              <a:t>Do</a:t>
            </a:r>
            <a:r>
              <a:rPr lang="en-US" b="1" u="sng" spc="-75" dirty="0">
                <a:solidFill>
                  <a:srgbClr val="3A3838"/>
                </a:solidFill>
                <a:uFill>
                  <a:solidFill>
                    <a:srgbClr val="3A3838"/>
                  </a:solidFill>
                </a:uFill>
              </a:rPr>
              <a:t> </a:t>
            </a:r>
            <a:r>
              <a:rPr lang="en-US" b="1" u="sng" dirty="0">
                <a:solidFill>
                  <a:srgbClr val="3A3838"/>
                </a:solidFill>
                <a:uFill>
                  <a:solidFill>
                    <a:srgbClr val="3A3838"/>
                  </a:solidFill>
                </a:uFill>
              </a:rPr>
              <a:t>NOT</a:t>
            </a:r>
            <a:r>
              <a:rPr lang="en-US" b="1" u="sng" spc="-55" dirty="0">
                <a:solidFill>
                  <a:srgbClr val="3A3838"/>
                </a:solidFill>
                <a:uFill>
                  <a:solidFill>
                    <a:srgbClr val="3A3838"/>
                  </a:solidFill>
                </a:uFill>
              </a:rPr>
              <a:t> </a:t>
            </a:r>
            <a:r>
              <a:rPr lang="en-US" b="1" u="sng" spc="-10" dirty="0">
                <a:solidFill>
                  <a:srgbClr val="3A3838"/>
                </a:solidFill>
                <a:uFill>
                  <a:solidFill>
                    <a:srgbClr val="3A3838"/>
                  </a:solidFill>
                </a:uFill>
              </a:rPr>
              <a:t>backdate</a:t>
            </a:r>
            <a:r>
              <a:rPr lang="en-US" u="none" spc="-10" dirty="0">
                <a:solidFill>
                  <a:srgbClr val="3A3838"/>
                </a:solidFill>
              </a:rPr>
              <a:t>.</a:t>
            </a:r>
            <a:endParaRPr lang="en-US" dirty="0"/>
          </a:p>
          <a:p>
            <a:pPr marL="240029" marR="5080" indent="-227329">
              <a:spcBef>
                <a:spcPts val="2195"/>
              </a:spcBef>
              <a:spcAft>
                <a:spcPts val="800"/>
              </a:spcAft>
              <a:buFont typeface="Arial"/>
              <a:buChar char="•"/>
              <a:tabLst>
                <a:tab pos="241300" algn="l"/>
              </a:tabLst>
            </a:pPr>
            <a:r>
              <a:rPr lang="en-US" dirty="0">
                <a:solidFill>
                  <a:srgbClr val="3A3838"/>
                </a:solidFill>
              </a:rPr>
              <a:t>All</a:t>
            </a:r>
            <a:r>
              <a:rPr lang="en-US" spc="-90" dirty="0">
                <a:solidFill>
                  <a:srgbClr val="3A3838"/>
                </a:solidFill>
              </a:rPr>
              <a:t> </a:t>
            </a:r>
            <a:r>
              <a:rPr lang="en-US" dirty="0">
                <a:solidFill>
                  <a:srgbClr val="3A3838"/>
                </a:solidFill>
              </a:rPr>
              <a:t>corrections</a:t>
            </a:r>
            <a:r>
              <a:rPr lang="en-US" spc="-70" dirty="0">
                <a:solidFill>
                  <a:srgbClr val="3A3838"/>
                </a:solidFill>
              </a:rPr>
              <a:t> </a:t>
            </a:r>
            <a:r>
              <a:rPr lang="en-US" dirty="0">
                <a:solidFill>
                  <a:srgbClr val="3A3838"/>
                </a:solidFill>
              </a:rPr>
              <a:t>should</a:t>
            </a:r>
            <a:r>
              <a:rPr lang="en-US" spc="-65" dirty="0">
                <a:solidFill>
                  <a:srgbClr val="3A3838"/>
                </a:solidFill>
              </a:rPr>
              <a:t> </a:t>
            </a:r>
            <a:r>
              <a:rPr lang="en-US" dirty="0">
                <a:solidFill>
                  <a:srgbClr val="3A3838"/>
                </a:solidFill>
              </a:rPr>
              <a:t>be</a:t>
            </a:r>
            <a:r>
              <a:rPr lang="en-US" spc="-80" dirty="0">
                <a:solidFill>
                  <a:srgbClr val="3A3838"/>
                </a:solidFill>
              </a:rPr>
              <a:t> </a:t>
            </a:r>
            <a:r>
              <a:rPr lang="en-US" dirty="0">
                <a:solidFill>
                  <a:srgbClr val="3A3838"/>
                </a:solidFill>
              </a:rPr>
              <a:t>initialed/name</a:t>
            </a:r>
            <a:r>
              <a:rPr lang="en-US" spc="-60" dirty="0">
                <a:solidFill>
                  <a:srgbClr val="3A3838"/>
                </a:solidFill>
              </a:rPr>
              <a:t> </a:t>
            </a:r>
            <a:r>
              <a:rPr lang="en-US" dirty="0">
                <a:solidFill>
                  <a:srgbClr val="3A3838"/>
                </a:solidFill>
              </a:rPr>
              <a:t>written,</a:t>
            </a:r>
            <a:r>
              <a:rPr lang="en-US" spc="-90" dirty="0">
                <a:solidFill>
                  <a:srgbClr val="3A3838"/>
                </a:solidFill>
              </a:rPr>
              <a:t> </a:t>
            </a:r>
            <a:r>
              <a:rPr lang="en-US" dirty="0">
                <a:solidFill>
                  <a:srgbClr val="3A3838"/>
                </a:solidFill>
              </a:rPr>
              <a:t>dated,</a:t>
            </a:r>
            <a:r>
              <a:rPr lang="en-US" spc="-85" dirty="0">
                <a:solidFill>
                  <a:srgbClr val="3A3838"/>
                </a:solidFill>
              </a:rPr>
              <a:t> </a:t>
            </a:r>
            <a:r>
              <a:rPr lang="en-US" dirty="0">
                <a:solidFill>
                  <a:srgbClr val="3A3838"/>
                </a:solidFill>
              </a:rPr>
              <a:t>and</a:t>
            </a:r>
            <a:r>
              <a:rPr lang="en-US" spc="-80" dirty="0">
                <a:solidFill>
                  <a:srgbClr val="3A3838"/>
                </a:solidFill>
              </a:rPr>
              <a:t> </a:t>
            </a:r>
            <a:r>
              <a:rPr lang="en-US" dirty="0">
                <a:solidFill>
                  <a:srgbClr val="3A3838"/>
                </a:solidFill>
              </a:rPr>
              <a:t>include</a:t>
            </a:r>
            <a:r>
              <a:rPr lang="en-US" spc="-60" dirty="0">
                <a:solidFill>
                  <a:srgbClr val="3A3838"/>
                </a:solidFill>
              </a:rPr>
              <a:t> </a:t>
            </a:r>
            <a:r>
              <a:rPr lang="en-US" spc="-25" dirty="0">
                <a:solidFill>
                  <a:srgbClr val="3A3838"/>
                </a:solidFill>
              </a:rPr>
              <a:t>the </a:t>
            </a:r>
            <a:r>
              <a:rPr lang="en-US" dirty="0">
                <a:solidFill>
                  <a:srgbClr val="3A3838"/>
                </a:solidFill>
              </a:rPr>
              <a:t>words</a:t>
            </a:r>
            <a:r>
              <a:rPr lang="en-US" spc="-60" dirty="0">
                <a:solidFill>
                  <a:srgbClr val="3A3838"/>
                </a:solidFill>
              </a:rPr>
              <a:t> </a:t>
            </a:r>
            <a:r>
              <a:rPr lang="en-US" dirty="0">
                <a:solidFill>
                  <a:srgbClr val="3A3838"/>
                </a:solidFill>
              </a:rPr>
              <a:t>“Per</a:t>
            </a:r>
            <a:r>
              <a:rPr lang="en-US" spc="-60" dirty="0">
                <a:solidFill>
                  <a:srgbClr val="3A3838"/>
                </a:solidFill>
              </a:rPr>
              <a:t> </a:t>
            </a:r>
            <a:r>
              <a:rPr lang="en-US" dirty="0">
                <a:solidFill>
                  <a:srgbClr val="3A3838"/>
                </a:solidFill>
              </a:rPr>
              <a:t>Self</a:t>
            </a:r>
            <a:r>
              <a:rPr lang="en-US" spc="-65" dirty="0">
                <a:solidFill>
                  <a:srgbClr val="3A3838"/>
                </a:solidFill>
              </a:rPr>
              <a:t> </a:t>
            </a:r>
            <a:r>
              <a:rPr lang="en-US" dirty="0">
                <a:solidFill>
                  <a:srgbClr val="3A3838"/>
                </a:solidFill>
              </a:rPr>
              <a:t>Audit”</a:t>
            </a:r>
            <a:r>
              <a:rPr lang="en-US" spc="-30" dirty="0">
                <a:solidFill>
                  <a:srgbClr val="3A3838"/>
                </a:solidFill>
              </a:rPr>
              <a:t> </a:t>
            </a:r>
            <a:r>
              <a:rPr lang="en-US" dirty="0">
                <a:solidFill>
                  <a:srgbClr val="3A3838"/>
                </a:solidFill>
              </a:rPr>
              <a:t>by</a:t>
            </a:r>
            <a:r>
              <a:rPr lang="en-US" spc="-60" dirty="0">
                <a:solidFill>
                  <a:srgbClr val="3A3838"/>
                </a:solidFill>
              </a:rPr>
              <a:t> </a:t>
            </a:r>
            <a:r>
              <a:rPr lang="en-US" dirty="0">
                <a:solidFill>
                  <a:srgbClr val="3A3838"/>
                </a:solidFill>
              </a:rPr>
              <a:t>the</a:t>
            </a:r>
            <a:r>
              <a:rPr lang="en-US" spc="-50" dirty="0">
                <a:solidFill>
                  <a:srgbClr val="3A3838"/>
                </a:solidFill>
              </a:rPr>
              <a:t> </a:t>
            </a:r>
            <a:r>
              <a:rPr lang="en-US" dirty="0">
                <a:solidFill>
                  <a:srgbClr val="3A3838"/>
                </a:solidFill>
              </a:rPr>
              <a:t>internal</a:t>
            </a:r>
            <a:r>
              <a:rPr lang="en-US" spc="-65" dirty="0">
                <a:solidFill>
                  <a:srgbClr val="3A3838"/>
                </a:solidFill>
              </a:rPr>
              <a:t> </a:t>
            </a:r>
            <a:r>
              <a:rPr lang="en-US" dirty="0">
                <a:solidFill>
                  <a:srgbClr val="3A3838"/>
                </a:solidFill>
              </a:rPr>
              <a:t>company</a:t>
            </a:r>
            <a:r>
              <a:rPr lang="en-US" spc="-45" dirty="0">
                <a:solidFill>
                  <a:srgbClr val="3A3838"/>
                </a:solidFill>
              </a:rPr>
              <a:t> </a:t>
            </a:r>
            <a:r>
              <a:rPr lang="en-US" spc="-10" dirty="0">
                <a:solidFill>
                  <a:srgbClr val="3A3838"/>
                </a:solidFill>
              </a:rPr>
              <a:t>I-</a:t>
            </a:r>
            <a:r>
              <a:rPr lang="en-US" dirty="0">
                <a:solidFill>
                  <a:srgbClr val="3A3838"/>
                </a:solidFill>
              </a:rPr>
              <a:t>9</a:t>
            </a:r>
            <a:r>
              <a:rPr lang="en-US" spc="-60" dirty="0">
                <a:solidFill>
                  <a:srgbClr val="3A3838"/>
                </a:solidFill>
              </a:rPr>
              <a:t> </a:t>
            </a:r>
            <a:r>
              <a:rPr lang="en-US" spc="-10" dirty="0">
                <a:solidFill>
                  <a:srgbClr val="3A3838"/>
                </a:solidFill>
              </a:rPr>
              <a:t>auditor</a:t>
            </a:r>
            <a:endParaRPr lang="en-US" dirty="0"/>
          </a:p>
        </p:txBody>
      </p:sp>
      <p:sp>
        <p:nvSpPr>
          <p:cNvPr id="7" name="Title 6">
            <a:extLst>
              <a:ext uri="{FF2B5EF4-FFF2-40B4-BE49-F238E27FC236}">
                <a16:creationId xmlns:a16="http://schemas.microsoft.com/office/drawing/2014/main" id="{68BF3ABF-2B9D-8021-0A35-ED2E4485C632}"/>
              </a:ext>
            </a:extLst>
          </p:cNvPr>
          <p:cNvSpPr>
            <a:spLocks noGrp="1"/>
          </p:cNvSpPr>
          <p:nvPr>
            <p:ph type="title" idx="4294967295"/>
          </p:nvPr>
        </p:nvSpPr>
        <p:spPr>
          <a:xfrm>
            <a:off x="327991" y="106708"/>
            <a:ext cx="10799763" cy="1325563"/>
          </a:xfrm>
        </p:spPr>
        <p:txBody>
          <a:bodyPr/>
          <a:lstStyle/>
          <a:p>
            <a:r>
              <a:rPr lang="en-US" dirty="0"/>
              <a:t>Correcting Form I-9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10F03A1-8B99-44F5-8A24-BB288C478904}"/>
              </a:ext>
            </a:extLst>
          </p:cNvPr>
          <p:cNvSpPr>
            <a:spLocks noGrp="1"/>
          </p:cNvSpPr>
          <p:nvPr>
            <p:ph type="body" sz="quarter" idx="4294967295"/>
          </p:nvPr>
        </p:nvSpPr>
        <p:spPr>
          <a:xfrm>
            <a:off x="974034" y="1501845"/>
            <a:ext cx="10799763" cy="4173537"/>
          </a:xfrm>
        </p:spPr>
        <p:txBody>
          <a:bodyPr>
            <a:noAutofit/>
          </a:bodyPr>
          <a:lstStyle/>
          <a:p>
            <a:pPr marL="0" indent="0">
              <a:spcBef>
                <a:spcPts val="1480"/>
              </a:spcBef>
              <a:spcAft>
                <a:spcPts val="800"/>
              </a:spcAft>
              <a:buNone/>
            </a:pPr>
            <a:r>
              <a:rPr lang="en-US" b="1" spc="-40" dirty="0"/>
              <a:t>You</a:t>
            </a:r>
            <a:r>
              <a:rPr lang="en-US" b="1" spc="-45" dirty="0"/>
              <a:t> </a:t>
            </a:r>
            <a:r>
              <a:rPr lang="en-US" b="1" dirty="0"/>
              <a:t>must</a:t>
            </a:r>
            <a:r>
              <a:rPr lang="en-US" b="1" spc="-40" dirty="0"/>
              <a:t> </a:t>
            </a:r>
            <a:r>
              <a:rPr lang="en-US" b="1" dirty="0"/>
              <a:t>have</a:t>
            </a:r>
            <a:r>
              <a:rPr lang="en-US" b="1" spc="-20" dirty="0"/>
              <a:t> </a:t>
            </a:r>
            <a:r>
              <a:rPr lang="en-US" b="1" dirty="0"/>
              <a:t>a</a:t>
            </a:r>
            <a:r>
              <a:rPr lang="en-US" b="1" spc="-35" dirty="0"/>
              <a:t> </a:t>
            </a:r>
            <a:r>
              <a:rPr lang="en-US" b="1" dirty="0"/>
              <a:t>Form</a:t>
            </a:r>
            <a:r>
              <a:rPr lang="en-US" b="1" spc="-5" dirty="0"/>
              <a:t> </a:t>
            </a:r>
            <a:r>
              <a:rPr lang="en-US" b="1" dirty="0"/>
              <a:t>I-9</a:t>
            </a:r>
            <a:r>
              <a:rPr lang="en-US" b="1" spc="-30" dirty="0"/>
              <a:t> </a:t>
            </a:r>
            <a:r>
              <a:rPr lang="en-US" b="1" dirty="0"/>
              <a:t>on</a:t>
            </a:r>
            <a:r>
              <a:rPr lang="en-US" b="1" spc="-35" dirty="0"/>
              <a:t> </a:t>
            </a:r>
            <a:r>
              <a:rPr lang="en-US" b="1" dirty="0"/>
              <a:t>file</a:t>
            </a:r>
            <a:r>
              <a:rPr lang="en-US" b="1" spc="-40" dirty="0"/>
              <a:t> </a:t>
            </a:r>
            <a:r>
              <a:rPr lang="en-US" b="1" dirty="0"/>
              <a:t>for</a:t>
            </a:r>
            <a:r>
              <a:rPr lang="en-US" b="1" spc="-15" dirty="0"/>
              <a:t> </a:t>
            </a:r>
            <a:r>
              <a:rPr lang="en-US" b="1" dirty="0"/>
              <a:t>all</a:t>
            </a:r>
            <a:r>
              <a:rPr lang="en-US" b="1" spc="-35" dirty="0"/>
              <a:t> </a:t>
            </a:r>
            <a:r>
              <a:rPr lang="en-US" b="1" dirty="0"/>
              <a:t>current</a:t>
            </a:r>
            <a:r>
              <a:rPr lang="en-US" b="1" spc="-15" dirty="0"/>
              <a:t> </a:t>
            </a:r>
            <a:r>
              <a:rPr lang="en-US" b="1" spc="-10" dirty="0"/>
              <a:t>employees:</a:t>
            </a:r>
            <a:endParaRPr lang="en-US" dirty="0"/>
          </a:p>
          <a:p>
            <a:pPr marR="12700">
              <a:spcBef>
                <a:spcPts val="0"/>
              </a:spcBef>
              <a:spcAft>
                <a:spcPts val="800"/>
              </a:spcAft>
              <a:buClr>
                <a:schemeClr val="tx1"/>
              </a:buClr>
              <a:buFont typeface="Arial" panose="020B0604020202020204" pitchFamily="34" charset="0"/>
              <a:buChar char="•"/>
            </a:pPr>
            <a:r>
              <a:rPr lang="en-US" kern="600" dirty="0">
                <a:solidFill>
                  <a:schemeClr val="accent4"/>
                </a:solidFill>
                <a:uFill>
                  <a:solidFill>
                    <a:srgbClr val="0000FF"/>
                  </a:solidFill>
                </a:uFill>
              </a:rPr>
              <a:t>Keep I-9s separate from personnel files</a:t>
            </a:r>
          </a:p>
          <a:p>
            <a:pPr marR="12700">
              <a:spcBef>
                <a:spcPts val="0"/>
              </a:spcBef>
              <a:spcAft>
                <a:spcPts val="800"/>
              </a:spcAft>
              <a:buFont typeface="Arial" panose="020B0604020202020204" pitchFamily="34" charset="0"/>
              <a:buChar char="•"/>
            </a:pPr>
            <a:r>
              <a:rPr lang="en-US" kern="600" dirty="0">
                <a:uFill>
                  <a:solidFill>
                    <a:srgbClr val="0000FF"/>
                  </a:solidFill>
                </a:uFill>
              </a:rPr>
              <a:t>Store Forms I-9 </a:t>
            </a:r>
            <a:r>
              <a:rPr lang="en-US" kern="600" dirty="0"/>
              <a:t>securely in a way that meets your business needs – on site, off-site, </a:t>
            </a:r>
            <a:br>
              <a:rPr lang="en-US" kern="600" dirty="0"/>
            </a:br>
            <a:r>
              <a:rPr lang="en-US" kern="600" dirty="0"/>
              <a:t>storage facility</a:t>
            </a:r>
          </a:p>
          <a:p>
            <a:pPr marR="233045">
              <a:spcBef>
                <a:spcPts val="0"/>
              </a:spcBef>
              <a:spcAft>
                <a:spcPts val="800"/>
              </a:spcAft>
              <a:buFont typeface="Arial" panose="020B0604020202020204" pitchFamily="34" charset="0"/>
              <a:buChar char="•"/>
            </a:pPr>
            <a:r>
              <a:rPr lang="en-US" kern="600" dirty="0"/>
              <a:t>If saving electronically, be sure that electronic system complies with USCIS electronic storage requirements</a:t>
            </a:r>
          </a:p>
          <a:p>
            <a:pPr marR="233045">
              <a:spcBef>
                <a:spcPts val="0"/>
              </a:spcBef>
              <a:spcAft>
                <a:spcPts val="800"/>
              </a:spcAft>
              <a:buFont typeface="Arial" panose="020B0604020202020204" pitchFamily="34" charset="0"/>
              <a:buChar char="•"/>
            </a:pPr>
            <a:r>
              <a:rPr lang="en-US" kern="600" dirty="0"/>
              <a:t>Store copies of documents with the Form I-9</a:t>
            </a:r>
          </a:p>
          <a:p>
            <a:pPr>
              <a:spcBef>
                <a:spcPts val="0"/>
              </a:spcBef>
              <a:spcAft>
                <a:spcPts val="800"/>
              </a:spcAft>
              <a:buFont typeface="Arial" panose="020B0604020202020204" pitchFamily="34" charset="0"/>
              <a:buChar char="•"/>
            </a:pPr>
            <a:r>
              <a:rPr lang="en-US" kern="600" dirty="0"/>
              <a:t>Ensure that only authorized personnel have access to stored Forms I-9</a:t>
            </a:r>
          </a:p>
          <a:p>
            <a:pPr marR="321310">
              <a:spcBef>
                <a:spcPts val="0"/>
              </a:spcBef>
              <a:spcAft>
                <a:spcPts val="800"/>
              </a:spcAft>
              <a:buFont typeface="Arial" panose="020B0604020202020204" pitchFamily="34" charset="0"/>
              <a:buChar char="•"/>
            </a:pPr>
            <a:r>
              <a:rPr lang="en-US" kern="600" dirty="0"/>
              <a:t>Make sure I-9s are able to be produced within three days of an audit</a:t>
            </a:r>
          </a:p>
        </p:txBody>
      </p:sp>
      <p:sp>
        <p:nvSpPr>
          <p:cNvPr id="6" name="Title 5">
            <a:extLst>
              <a:ext uri="{FF2B5EF4-FFF2-40B4-BE49-F238E27FC236}">
                <a16:creationId xmlns:a16="http://schemas.microsoft.com/office/drawing/2014/main" id="{25FD9527-CC3C-BB18-67AA-8F8F048B21C2}"/>
              </a:ext>
            </a:extLst>
          </p:cNvPr>
          <p:cNvSpPr>
            <a:spLocks noGrp="1"/>
          </p:cNvSpPr>
          <p:nvPr>
            <p:ph type="title" idx="4294967295"/>
          </p:nvPr>
        </p:nvSpPr>
        <p:spPr>
          <a:xfrm>
            <a:off x="327991" y="176282"/>
            <a:ext cx="10799763" cy="1325563"/>
          </a:xfrm>
        </p:spPr>
        <p:txBody>
          <a:bodyPr/>
          <a:lstStyle/>
          <a:p>
            <a:r>
              <a:rPr lang="en-US" dirty="0"/>
              <a:t>Storage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7F9E1-00FC-CECD-708A-D2DCA12F83BD}"/>
              </a:ext>
            </a:extLst>
          </p:cNvPr>
          <p:cNvSpPr/>
          <p:nvPr/>
        </p:nvSpPr>
        <p:spPr>
          <a:xfrm>
            <a:off x="7078894" y="1489753"/>
            <a:ext cx="4664468" cy="43268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10"/>
          <p:cNvSpPr txBox="1">
            <a:spLocks noGrp="1"/>
          </p:cNvSpPr>
          <p:nvPr>
            <p:ph type="sldNum" sz="quarter" idx="4294967295"/>
          </p:nvPr>
        </p:nvSpPr>
        <p:spPr>
          <a:xfrm>
            <a:off x="8785225" y="6243638"/>
            <a:ext cx="3406775" cy="365125"/>
          </a:xfrm>
          <a:prstGeom prst="rect">
            <a:avLst/>
          </a:prstGeom>
        </p:spPr>
        <p:txBody>
          <a:bodyPr vert="horz" wrap="square" lIns="0" tIns="0" rIns="0" bIns="0" rtlCol="0" anchor="ctr">
            <a:spAutoFit/>
          </a:bodyPr>
          <a:lstStyle/>
          <a:p>
            <a:pPr marL="38100">
              <a:lnSpc>
                <a:spcPts val="1620"/>
              </a:lnSpc>
            </a:pPr>
            <a:fld id="{81D60167-4931-47E6-BA6A-407CBD079E47}" type="slidenum">
              <a:rPr spc="-25" dirty="0"/>
              <a:pPr marL="38100">
                <a:lnSpc>
                  <a:spcPts val="1620"/>
                </a:lnSpc>
              </a:pPr>
              <a:t>23</a:t>
            </a:fld>
            <a:endParaRPr spc="-25" dirty="0"/>
          </a:p>
        </p:txBody>
      </p:sp>
      <p:sp>
        <p:nvSpPr>
          <p:cNvPr id="11" name="Text Placeholder 10">
            <a:extLst>
              <a:ext uri="{FF2B5EF4-FFF2-40B4-BE49-F238E27FC236}">
                <a16:creationId xmlns:a16="http://schemas.microsoft.com/office/drawing/2014/main" id="{EDA7AE5E-D65E-B2E8-E543-CCDA6E958DC6}"/>
              </a:ext>
            </a:extLst>
          </p:cNvPr>
          <p:cNvSpPr>
            <a:spLocks noGrp="1"/>
          </p:cNvSpPr>
          <p:nvPr>
            <p:ph type="body" sz="quarter" idx="4294967295"/>
          </p:nvPr>
        </p:nvSpPr>
        <p:spPr>
          <a:xfrm>
            <a:off x="612270" y="1485750"/>
            <a:ext cx="6053138" cy="4173537"/>
          </a:xfrm>
        </p:spPr>
        <p:txBody>
          <a:bodyPr>
            <a:noAutofit/>
          </a:bodyPr>
          <a:lstStyle/>
          <a:p>
            <a:pPr marR="477520">
              <a:spcBef>
                <a:spcPts val="100"/>
              </a:spcBef>
              <a:spcAft>
                <a:spcPts val="800"/>
              </a:spcAft>
            </a:pPr>
            <a:r>
              <a:rPr lang="en-US" sz="1600" dirty="0"/>
              <a:t>Once employee terminated, you must retain I-9 form for:  </a:t>
            </a:r>
          </a:p>
          <a:p>
            <a:pPr marL="355600" marR="477520" indent="-342900">
              <a:spcBef>
                <a:spcPts val="100"/>
              </a:spcBef>
              <a:spcAft>
                <a:spcPts val="800"/>
              </a:spcAft>
            </a:pPr>
            <a:r>
              <a:rPr lang="en-US" sz="1600" dirty="0"/>
              <a:t>At least three years from date of hire; or</a:t>
            </a:r>
          </a:p>
          <a:p>
            <a:pPr marL="355600" marR="477520" indent="-342900">
              <a:spcBef>
                <a:spcPts val="100"/>
              </a:spcBef>
              <a:spcAft>
                <a:spcPts val="800"/>
              </a:spcAft>
            </a:pPr>
            <a:r>
              <a:rPr lang="en-US" sz="1600" dirty="0"/>
              <a:t>At least one year from date of termination;</a:t>
            </a:r>
          </a:p>
          <a:p>
            <a:pPr marL="355600" marR="477520" indent="-342900">
              <a:spcBef>
                <a:spcPts val="100"/>
              </a:spcBef>
              <a:spcAft>
                <a:spcPts val="800"/>
              </a:spcAft>
            </a:pPr>
            <a:r>
              <a:rPr lang="en-US" sz="1600" dirty="0"/>
              <a:t>Whichever date is later.</a:t>
            </a:r>
          </a:p>
          <a:p>
            <a:pPr marL="0" marR="477520" indent="0">
              <a:spcBef>
                <a:spcPts val="100"/>
              </a:spcBef>
              <a:spcAft>
                <a:spcPts val="800"/>
              </a:spcAft>
              <a:buNone/>
            </a:pPr>
            <a:r>
              <a:rPr lang="en-US" sz="1600" dirty="0"/>
              <a:t>Once retention requirements met, purge form.</a:t>
            </a:r>
            <a:endParaRPr lang="en-US" sz="1600" b="1" dirty="0"/>
          </a:p>
          <a:p>
            <a:pPr marL="0" marR="477520" indent="0">
              <a:spcBef>
                <a:spcPts val="100"/>
              </a:spcBef>
              <a:spcAft>
                <a:spcPts val="800"/>
              </a:spcAft>
              <a:buNone/>
            </a:pPr>
            <a:r>
              <a:rPr lang="en-US" sz="1600" b="1" dirty="0"/>
              <a:t>Calculate</a:t>
            </a:r>
            <a:r>
              <a:rPr lang="en-US" sz="1600" b="1" spc="-45" dirty="0"/>
              <a:t> </a:t>
            </a:r>
            <a:r>
              <a:rPr lang="en-US" sz="1600" b="1" dirty="0"/>
              <a:t>how</a:t>
            </a:r>
            <a:r>
              <a:rPr lang="en-US" sz="1600" b="1" spc="-45" dirty="0"/>
              <a:t> </a:t>
            </a:r>
            <a:r>
              <a:rPr lang="en-US" sz="1600" b="1" dirty="0"/>
              <a:t>long</a:t>
            </a:r>
            <a:r>
              <a:rPr lang="en-US" sz="1600" b="1" spc="-50" dirty="0"/>
              <a:t> </a:t>
            </a:r>
            <a:r>
              <a:rPr lang="en-US" sz="1600" b="1" dirty="0"/>
              <a:t>to</a:t>
            </a:r>
            <a:r>
              <a:rPr lang="en-US" sz="1600" b="1" spc="-50" dirty="0"/>
              <a:t> </a:t>
            </a:r>
            <a:r>
              <a:rPr lang="en-US" sz="1600" b="1" dirty="0"/>
              <a:t>retain</a:t>
            </a:r>
            <a:r>
              <a:rPr lang="en-US" sz="1600" b="1" spc="-25" dirty="0"/>
              <a:t> an </a:t>
            </a:r>
            <a:r>
              <a:rPr lang="en-US" sz="1600" b="1" spc="-10" dirty="0"/>
              <a:t>employee’s</a:t>
            </a:r>
            <a:r>
              <a:rPr lang="en-US" sz="1600" b="1" spc="-20" dirty="0"/>
              <a:t> </a:t>
            </a:r>
            <a:r>
              <a:rPr lang="en-US" sz="1600" b="1" dirty="0"/>
              <a:t>Form</a:t>
            </a:r>
            <a:r>
              <a:rPr lang="en-US" sz="1600" b="1" spc="-30" dirty="0"/>
              <a:t> </a:t>
            </a:r>
            <a:r>
              <a:rPr lang="en-US" sz="1600" b="1" spc="-10" dirty="0"/>
              <a:t>I-</a:t>
            </a:r>
            <a:r>
              <a:rPr lang="en-US" sz="1600" b="1" dirty="0"/>
              <a:t>9</a:t>
            </a:r>
            <a:r>
              <a:rPr lang="en-US" sz="1600" b="1" spc="-40" dirty="0"/>
              <a:t> </a:t>
            </a:r>
            <a:r>
              <a:rPr lang="en-US" sz="1600" b="1" dirty="0"/>
              <a:t>once</a:t>
            </a:r>
            <a:r>
              <a:rPr lang="en-US" sz="1600" b="1" spc="-25" dirty="0"/>
              <a:t> </a:t>
            </a:r>
            <a:r>
              <a:rPr lang="en-US" sz="1600" b="1" dirty="0"/>
              <a:t>they</a:t>
            </a:r>
            <a:r>
              <a:rPr lang="en-US" sz="1600" b="1" spc="-40" dirty="0"/>
              <a:t> </a:t>
            </a:r>
            <a:r>
              <a:rPr lang="en-US" sz="1600" b="1" spc="-25" dirty="0"/>
              <a:t>end </a:t>
            </a:r>
            <a:r>
              <a:rPr lang="en-US" sz="1600" b="1" spc="-10" dirty="0"/>
              <a:t>employment:</a:t>
            </a:r>
          </a:p>
          <a:p>
            <a:pPr marL="405130" marR="40005" indent="-342900">
              <a:spcBef>
                <a:spcPts val="1200"/>
              </a:spcBef>
              <a:spcAft>
                <a:spcPts val="800"/>
              </a:spcAft>
            </a:pPr>
            <a:r>
              <a:rPr lang="en-US" sz="1600" dirty="0"/>
              <a:t>If</a:t>
            </a:r>
            <a:r>
              <a:rPr lang="en-US" sz="1600" spc="-50" dirty="0"/>
              <a:t> </a:t>
            </a:r>
            <a:r>
              <a:rPr lang="en-US" sz="1600" dirty="0"/>
              <a:t>they</a:t>
            </a:r>
            <a:r>
              <a:rPr lang="en-US" sz="1600" spc="-20" dirty="0"/>
              <a:t> </a:t>
            </a:r>
            <a:r>
              <a:rPr lang="en-US" sz="1600" dirty="0"/>
              <a:t>worked</a:t>
            </a:r>
            <a:r>
              <a:rPr lang="en-US" sz="1600" spc="-25" dirty="0"/>
              <a:t> </a:t>
            </a:r>
            <a:r>
              <a:rPr lang="en-US" sz="1600" dirty="0"/>
              <a:t>for</a:t>
            </a:r>
            <a:r>
              <a:rPr lang="en-US" sz="1600" spc="-30" dirty="0"/>
              <a:t> </a:t>
            </a:r>
            <a:r>
              <a:rPr lang="en-US" sz="1600" dirty="0"/>
              <a:t>less</a:t>
            </a:r>
            <a:r>
              <a:rPr lang="en-US" sz="1600" spc="-25" dirty="0"/>
              <a:t> </a:t>
            </a:r>
            <a:r>
              <a:rPr lang="en-US" sz="1600" dirty="0"/>
              <a:t>than</a:t>
            </a:r>
            <a:r>
              <a:rPr lang="en-US" sz="1600" spc="-60" dirty="0"/>
              <a:t> </a:t>
            </a:r>
            <a:r>
              <a:rPr lang="en-US" sz="1600" dirty="0"/>
              <a:t>two</a:t>
            </a:r>
            <a:r>
              <a:rPr lang="en-US" sz="1600" spc="-25" dirty="0"/>
              <a:t> </a:t>
            </a:r>
            <a:r>
              <a:rPr lang="en-US" sz="1600" spc="-10" dirty="0"/>
              <a:t>years, </a:t>
            </a:r>
            <a:r>
              <a:rPr lang="en-US" sz="1600" dirty="0"/>
              <a:t>retain</a:t>
            </a:r>
            <a:r>
              <a:rPr lang="en-US" sz="1600" spc="-60" dirty="0"/>
              <a:t> </a:t>
            </a:r>
            <a:r>
              <a:rPr lang="en-US" sz="1600" dirty="0"/>
              <a:t>their</a:t>
            </a:r>
            <a:r>
              <a:rPr lang="en-US" sz="1600" spc="-65" dirty="0"/>
              <a:t> </a:t>
            </a:r>
            <a:r>
              <a:rPr lang="en-US" sz="1600" dirty="0"/>
              <a:t>form</a:t>
            </a:r>
            <a:r>
              <a:rPr lang="en-US" sz="1600" spc="-35" dirty="0"/>
              <a:t> </a:t>
            </a:r>
            <a:r>
              <a:rPr lang="en-US" sz="1600" dirty="0"/>
              <a:t>for</a:t>
            </a:r>
            <a:r>
              <a:rPr lang="en-US" sz="1600" spc="-45" dirty="0"/>
              <a:t> </a:t>
            </a:r>
            <a:r>
              <a:rPr lang="en-US" sz="1600" dirty="0"/>
              <a:t>three</a:t>
            </a:r>
            <a:r>
              <a:rPr lang="en-US" sz="1600" spc="-55" dirty="0"/>
              <a:t> </a:t>
            </a:r>
            <a:r>
              <a:rPr lang="en-US" sz="1600" dirty="0"/>
              <a:t>years</a:t>
            </a:r>
            <a:r>
              <a:rPr lang="en-US" sz="1600" spc="-60" dirty="0"/>
              <a:t> </a:t>
            </a:r>
            <a:r>
              <a:rPr lang="en-US" sz="1600" spc="-10" dirty="0"/>
              <a:t>after </a:t>
            </a:r>
            <a:r>
              <a:rPr lang="en-US" sz="1600" dirty="0"/>
              <a:t>the</a:t>
            </a:r>
            <a:r>
              <a:rPr lang="en-US" sz="1600" spc="-55" dirty="0"/>
              <a:t> </a:t>
            </a:r>
            <a:r>
              <a:rPr lang="en-US" sz="1600" dirty="0"/>
              <a:t>date</a:t>
            </a:r>
            <a:r>
              <a:rPr lang="en-US" sz="1600" spc="-45" dirty="0"/>
              <a:t> </a:t>
            </a:r>
            <a:r>
              <a:rPr lang="en-US" sz="1600" dirty="0"/>
              <a:t>you</a:t>
            </a:r>
            <a:r>
              <a:rPr lang="en-US" sz="1600" spc="-40" dirty="0"/>
              <a:t> </a:t>
            </a:r>
            <a:r>
              <a:rPr lang="en-US" sz="1600" dirty="0"/>
              <a:t>entered</a:t>
            </a:r>
            <a:r>
              <a:rPr lang="en-US" sz="1600" spc="-45" dirty="0"/>
              <a:t> </a:t>
            </a:r>
            <a:r>
              <a:rPr lang="en-US" sz="1600" dirty="0"/>
              <a:t>in</a:t>
            </a:r>
            <a:r>
              <a:rPr lang="en-US" sz="1600" spc="-40" dirty="0"/>
              <a:t> </a:t>
            </a:r>
            <a:r>
              <a:rPr lang="en-US" sz="1600" dirty="0"/>
              <a:t>the</a:t>
            </a:r>
            <a:r>
              <a:rPr lang="en-US" sz="1600" spc="-25" dirty="0"/>
              <a:t> </a:t>
            </a:r>
            <a:r>
              <a:rPr lang="en-US" sz="1600" dirty="0"/>
              <a:t>First</a:t>
            </a:r>
            <a:r>
              <a:rPr lang="en-US" sz="1600" spc="-45" dirty="0"/>
              <a:t> </a:t>
            </a:r>
            <a:r>
              <a:rPr lang="en-US" sz="1600" dirty="0"/>
              <a:t>Day</a:t>
            </a:r>
            <a:r>
              <a:rPr lang="en-US" sz="1600" spc="-40" dirty="0"/>
              <a:t> </a:t>
            </a:r>
            <a:r>
              <a:rPr lang="en-US" sz="1600" spc="-25" dirty="0"/>
              <a:t>of </a:t>
            </a:r>
            <a:r>
              <a:rPr lang="en-US" sz="1600" dirty="0"/>
              <a:t>Employment</a:t>
            </a:r>
            <a:r>
              <a:rPr lang="en-US" sz="1600" spc="-60" dirty="0"/>
              <a:t> </a:t>
            </a:r>
            <a:r>
              <a:rPr lang="en-US" sz="1600" spc="-10" dirty="0"/>
              <a:t>field.</a:t>
            </a:r>
            <a:endParaRPr lang="en-US" sz="1600" dirty="0"/>
          </a:p>
          <a:p>
            <a:pPr>
              <a:spcBef>
                <a:spcPts val="1195"/>
              </a:spcBef>
              <a:spcAft>
                <a:spcPts val="800"/>
              </a:spcAft>
            </a:pPr>
            <a:r>
              <a:rPr lang="en-US" sz="1600" b="1" spc="-25" dirty="0"/>
              <a:t>OR</a:t>
            </a:r>
            <a:endParaRPr lang="en-US" sz="1600" dirty="0"/>
          </a:p>
          <a:p>
            <a:pPr marR="5080">
              <a:spcBef>
                <a:spcPts val="1200"/>
              </a:spcBef>
              <a:spcAft>
                <a:spcPts val="800"/>
              </a:spcAft>
            </a:pPr>
            <a:r>
              <a:rPr lang="en-US" sz="1600" dirty="0"/>
              <a:t>If</a:t>
            </a:r>
            <a:r>
              <a:rPr lang="en-US" sz="1600" spc="-50" dirty="0"/>
              <a:t> </a:t>
            </a:r>
            <a:r>
              <a:rPr lang="en-US" sz="1600" dirty="0"/>
              <a:t>they</a:t>
            </a:r>
            <a:r>
              <a:rPr lang="en-US" sz="1600" spc="-30" dirty="0"/>
              <a:t> </a:t>
            </a:r>
            <a:r>
              <a:rPr lang="en-US" sz="1600" dirty="0"/>
              <a:t>worked</a:t>
            </a:r>
            <a:r>
              <a:rPr lang="en-US" sz="1600" spc="-25" dirty="0"/>
              <a:t> </a:t>
            </a:r>
            <a:r>
              <a:rPr lang="en-US" sz="1600" dirty="0"/>
              <a:t>for</a:t>
            </a:r>
            <a:r>
              <a:rPr lang="en-US" sz="1600" spc="-35" dirty="0"/>
              <a:t> </a:t>
            </a:r>
            <a:r>
              <a:rPr lang="en-US" sz="1600" dirty="0"/>
              <a:t>more</a:t>
            </a:r>
            <a:r>
              <a:rPr lang="en-US" sz="1600" spc="-45" dirty="0"/>
              <a:t> </a:t>
            </a:r>
            <a:r>
              <a:rPr lang="en-US" sz="1600" dirty="0"/>
              <a:t>than</a:t>
            </a:r>
            <a:r>
              <a:rPr lang="en-US" sz="1600" spc="-40" dirty="0"/>
              <a:t> </a:t>
            </a:r>
            <a:r>
              <a:rPr lang="en-US" sz="1600" dirty="0"/>
              <a:t>two</a:t>
            </a:r>
            <a:r>
              <a:rPr lang="en-US" sz="1600" spc="-30" dirty="0"/>
              <a:t> </a:t>
            </a:r>
            <a:r>
              <a:rPr lang="en-US" sz="1600" spc="-10" dirty="0"/>
              <a:t>years, </a:t>
            </a:r>
            <a:r>
              <a:rPr lang="en-US" sz="1600" dirty="0"/>
              <a:t>retain</a:t>
            </a:r>
            <a:r>
              <a:rPr lang="en-US" sz="1600" spc="-50" dirty="0"/>
              <a:t> </a:t>
            </a:r>
            <a:r>
              <a:rPr lang="en-US" sz="1600" dirty="0"/>
              <a:t>their</a:t>
            </a:r>
            <a:r>
              <a:rPr lang="en-US" sz="1600" spc="-55" dirty="0"/>
              <a:t> </a:t>
            </a:r>
            <a:r>
              <a:rPr lang="en-US" sz="1600" dirty="0"/>
              <a:t>form</a:t>
            </a:r>
            <a:r>
              <a:rPr lang="en-US" sz="1600" spc="-30" dirty="0"/>
              <a:t> </a:t>
            </a:r>
            <a:r>
              <a:rPr lang="en-US" sz="1600" dirty="0"/>
              <a:t>for</a:t>
            </a:r>
            <a:r>
              <a:rPr lang="en-US" sz="1600" spc="-35" dirty="0"/>
              <a:t> </a:t>
            </a:r>
            <a:r>
              <a:rPr lang="en-US" sz="1600" dirty="0"/>
              <a:t>one</a:t>
            </a:r>
            <a:r>
              <a:rPr lang="en-US" sz="1600" spc="-50" dirty="0"/>
              <a:t> </a:t>
            </a:r>
            <a:r>
              <a:rPr lang="en-US" sz="1600" dirty="0"/>
              <a:t>more</a:t>
            </a:r>
            <a:r>
              <a:rPr lang="en-US" sz="1600" spc="-25" dirty="0"/>
              <a:t> </a:t>
            </a:r>
            <a:r>
              <a:rPr lang="en-US" sz="1600" spc="-20" dirty="0"/>
              <a:t>year </a:t>
            </a:r>
            <a:r>
              <a:rPr lang="en-US" sz="1600" dirty="0"/>
              <a:t>after</a:t>
            </a:r>
            <a:r>
              <a:rPr lang="en-US" sz="1600" spc="-60" dirty="0"/>
              <a:t> </a:t>
            </a:r>
            <a:r>
              <a:rPr lang="en-US" sz="1600" dirty="0"/>
              <a:t>the</a:t>
            </a:r>
            <a:r>
              <a:rPr lang="en-US" sz="1600" spc="-20" dirty="0"/>
              <a:t> </a:t>
            </a:r>
            <a:r>
              <a:rPr lang="en-US" sz="1600" dirty="0"/>
              <a:t>date</a:t>
            </a:r>
            <a:r>
              <a:rPr lang="en-US" sz="1600" spc="-60" dirty="0"/>
              <a:t> </a:t>
            </a:r>
            <a:r>
              <a:rPr lang="en-US" sz="1600" dirty="0"/>
              <a:t>they</a:t>
            </a:r>
            <a:r>
              <a:rPr lang="en-US" sz="1600" spc="-20" dirty="0"/>
              <a:t> </a:t>
            </a:r>
            <a:r>
              <a:rPr lang="en-US" sz="1600" dirty="0"/>
              <a:t>stop</a:t>
            </a:r>
            <a:r>
              <a:rPr lang="en-US" sz="1600" spc="-40" dirty="0"/>
              <a:t> </a:t>
            </a:r>
            <a:r>
              <a:rPr lang="en-US" sz="1600" dirty="0"/>
              <a:t>working</a:t>
            </a:r>
            <a:r>
              <a:rPr lang="en-US" sz="1600" spc="-20" dirty="0"/>
              <a:t> </a:t>
            </a:r>
            <a:r>
              <a:rPr lang="en-US" sz="1600" spc="-25" dirty="0"/>
              <a:t>for </a:t>
            </a:r>
            <a:r>
              <a:rPr lang="en-US" sz="1600" spc="-20" dirty="0"/>
              <a:t>you.</a:t>
            </a:r>
            <a:endParaRPr lang="en-US" sz="1600" dirty="0"/>
          </a:p>
          <a:p>
            <a:pPr>
              <a:spcAft>
                <a:spcPts val="800"/>
              </a:spcAft>
            </a:pPr>
            <a:endParaRPr lang="en-US" sz="1600" dirty="0"/>
          </a:p>
        </p:txBody>
      </p:sp>
      <p:sp>
        <p:nvSpPr>
          <p:cNvPr id="13" name="Title 12">
            <a:extLst>
              <a:ext uri="{FF2B5EF4-FFF2-40B4-BE49-F238E27FC236}">
                <a16:creationId xmlns:a16="http://schemas.microsoft.com/office/drawing/2014/main" id="{C4EE5F8C-8B04-C60C-EC2D-CD782F965BE9}"/>
              </a:ext>
            </a:extLst>
          </p:cNvPr>
          <p:cNvSpPr>
            <a:spLocks noGrp="1"/>
          </p:cNvSpPr>
          <p:nvPr>
            <p:ph type="title" idx="4294967295"/>
          </p:nvPr>
        </p:nvSpPr>
        <p:spPr>
          <a:xfrm>
            <a:off x="198783" y="160187"/>
            <a:ext cx="10799763" cy="1325563"/>
          </a:xfrm>
        </p:spPr>
        <p:txBody>
          <a:bodyPr/>
          <a:lstStyle/>
          <a:p>
            <a:r>
              <a:rPr lang="en-US" dirty="0"/>
              <a:t>Retention </a:t>
            </a:r>
          </a:p>
        </p:txBody>
      </p:sp>
      <p:sp>
        <p:nvSpPr>
          <p:cNvPr id="14" name="TextBox 13">
            <a:extLst>
              <a:ext uri="{FF2B5EF4-FFF2-40B4-BE49-F238E27FC236}">
                <a16:creationId xmlns:a16="http://schemas.microsoft.com/office/drawing/2014/main" id="{728A9BE9-73DC-379C-A5AC-9C99EC4E3F8A}"/>
              </a:ext>
            </a:extLst>
          </p:cNvPr>
          <p:cNvSpPr txBox="1"/>
          <p:nvPr/>
        </p:nvSpPr>
        <p:spPr>
          <a:xfrm>
            <a:off x="7453901" y="1868550"/>
            <a:ext cx="3914454" cy="3790781"/>
          </a:xfrm>
          <a:prstGeom prst="rect">
            <a:avLst/>
          </a:prstGeom>
          <a:noFill/>
        </p:spPr>
        <p:txBody>
          <a:bodyPr wrap="square" rtlCol="0">
            <a:spAutoFit/>
          </a:bodyPr>
          <a:lstStyle/>
          <a:p>
            <a:pPr marL="0" indent="0">
              <a:lnSpc>
                <a:spcPct val="100000"/>
              </a:lnSpc>
              <a:spcBef>
                <a:spcPts val="100"/>
              </a:spcBef>
              <a:buNone/>
            </a:pPr>
            <a:r>
              <a:rPr lang="en-US" spc="-10" dirty="0">
                <a:latin typeface="Arial" panose="020B0604020202020204" pitchFamily="34" charset="0"/>
                <a:cs typeface="Arial" panose="020B0604020202020204" pitchFamily="34" charset="0"/>
              </a:rPr>
              <a:t>EXAMPLES:</a:t>
            </a:r>
          </a:p>
          <a:p>
            <a:pPr>
              <a:lnSpc>
                <a:spcPct val="100000"/>
              </a:lnSpc>
              <a:spcBef>
                <a:spcPts val="15"/>
              </a:spcBef>
            </a:pPr>
            <a:endParaRPr lang="en-US" sz="1800" dirty="0">
              <a:latin typeface="Arial" panose="020B0604020202020204" pitchFamily="34" charset="0"/>
              <a:cs typeface="Arial" panose="020B0604020202020204" pitchFamily="34" charset="0"/>
            </a:endParaRPr>
          </a:p>
          <a:p>
            <a:pPr marL="635">
              <a:lnSpc>
                <a:spcPts val="2300"/>
              </a:lnSpc>
            </a:pPr>
            <a:r>
              <a:rPr lang="en-US" sz="1800" dirty="0">
                <a:latin typeface="Arial" panose="020B0604020202020204" pitchFamily="34" charset="0"/>
                <a:cs typeface="Arial" panose="020B0604020202020204" pitchFamily="34" charset="0"/>
              </a:rPr>
              <a:t>John</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Smith</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(Hired</a:t>
            </a:r>
            <a:r>
              <a:rPr lang="en-US" sz="1800" spc="-3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Nov.</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a:t>
            </a:r>
            <a:r>
              <a:rPr lang="en-US" sz="1800" spc="-3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2019,</a:t>
            </a:r>
            <a:endParaRPr lang="en-US" sz="1800" dirty="0">
              <a:latin typeface="Arial" panose="020B0604020202020204" pitchFamily="34" charset="0"/>
              <a:cs typeface="Arial" panose="020B0604020202020204" pitchFamily="34" charset="0"/>
            </a:endParaRPr>
          </a:p>
          <a:p>
            <a:pPr marL="12065" marR="5080" indent="0">
              <a:lnSpc>
                <a:spcPts val="2200"/>
              </a:lnSpc>
              <a:spcBef>
                <a:spcPts val="140"/>
              </a:spcBef>
              <a:buNone/>
            </a:pPr>
            <a:r>
              <a:rPr lang="en-US" sz="1800" dirty="0">
                <a:latin typeface="Arial" panose="020B0604020202020204" pitchFamily="34" charset="0"/>
                <a:cs typeface="Arial" panose="020B0604020202020204" pitchFamily="34" charset="0"/>
              </a:rPr>
              <a:t>terminated</a:t>
            </a:r>
            <a:r>
              <a:rPr lang="en-US" sz="1800" spc="-7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May</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5,</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2020):</a:t>
            </a:r>
            <a:r>
              <a:rPr lang="en-US" sz="1800" spc="-5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John </a:t>
            </a:r>
            <a:r>
              <a:rPr lang="en-US" sz="1800" dirty="0">
                <a:latin typeface="Arial" panose="020B0604020202020204" pitchFamily="34" charset="0"/>
                <a:cs typeface="Arial" panose="020B0604020202020204" pitchFamily="34" charset="0"/>
              </a:rPr>
              <a:t>worked</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less</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than</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years,</a:t>
            </a:r>
            <a:r>
              <a:rPr lang="en-US" sz="1800" spc="-20" dirty="0">
                <a:latin typeface="Arial" panose="020B0604020202020204" pitchFamily="34" charset="0"/>
                <a:cs typeface="Arial" panose="020B0604020202020204" pitchFamily="34" charset="0"/>
              </a:rPr>
              <a:t> keep </a:t>
            </a:r>
            <a:r>
              <a:rPr lang="en-US" sz="1800" dirty="0">
                <a:latin typeface="Arial" panose="020B0604020202020204" pitchFamily="34" charset="0"/>
                <a:cs typeface="Arial" panose="020B0604020202020204" pitchFamily="34" charset="0"/>
              </a:rPr>
              <a:t>his</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form</a:t>
            </a:r>
            <a:r>
              <a:rPr lang="en-US" sz="1800" spc="-4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3</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years,</a:t>
            </a:r>
            <a:r>
              <a:rPr lang="en-US" sz="1800" spc="-1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until </a:t>
            </a:r>
            <a:r>
              <a:rPr lang="en-US" sz="1800" spc="-10" dirty="0">
                <a:latin typeface="Arial" panose="020B0604020202020204" pitchFamily="34" charset="0"/>
                <a:cs typeface="Arial" panose="020B0604020202020204" pitchFamily="34" charset="0"/>
              </a:rPr>
              <a:t>11/01/2022</a:t>
            </a:r>
            <a:endParaRPr lang="en-US" sz="1800" dirty="0">
              <a:latin typeface="Arial" panose="020B0604020202020204" pitchFamily="34" charset="0"/>
              <a:cs typeface="Arial" panose="020B0604020202020204" pitchFamily="34" charset="0"/>
            </a:endParaRPr>
          </a:p>
          <a:p>
            <a:pPr>
              <a:lnSpc>
                <a:spcPct val="100000"/>
              </a:lnSpc>
              <a:spcBef>
                <a:spcPts val="10"/>
              </a:spcBef>
            </a:pPr>
            <a:endParaRPr lang="en-US" sz="1800" dirty="0">
              <a:latin typeface="Arial" panose="020B0604020202020204" pitchFamily="34" charset="0"/>
              <a:cs typeface="Arial" panose="020B0604020202020204" pitchFamily="34" charset="0"/>
            </a:endParaRPr>
          </a:p>
          <a:p>
            <a:pPr marL="635">
              <a:lnSpc>
                <a:spcPts val="2300"/>
              </a:lnSpc>
            </a:pPr>
            <a:r>
              <a:rPr lang="en-US" sz="1800" dirty="0">
                <a:latin typeface="Arial" panose="020B0604020202020204" pitchFamily="34" charset="0"/>
                <a:cs typeface="Arial" panose="020B0604020202020204" pitchFamily="34" charset="0"/>
              </a:rPr>
              <a:t>Betsy</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Ross</a:t>
            </a:r>
            <a:r>
              <a:rPr lang="en-US" sz="1800" spc="-5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(Hired</a:t>
            </a:r>
            <a:r>
              <a:rPr lang="en-US" sz="1800" spc="-5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Nov.</a:t>
            </a:r>
            <a:r>
              <a:rPr lang="en-US" sz="1800" spc="-5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a:t>
            </a:r>
            <a:r>
              <a:rPr lang="en-US" sz="1800" spc="-5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2002,</a:t>
            </a:r>
            <a:endParaRPr lang="en-US" sz="1800" dirty="0">
              <a:latin typeface="Arial" panose="020B0604020202020204" pitchFamily="34" charset="0"/>
              <a:cs typeface="Arial" panose="020B0604020202020204" pitchFamily="34" charset="0"/>
            </a:endParaRPr>
          </a:p>
          <a:p>
            <a:pPr marL="58419" marR="49530" indent="0">
              <a:lnSpc>
                <a:spcPts val="2200"/>
              </a:lnSpc>
              <a:spcBef>
                <a:spcPts val="140"/>
              </a:spcBef>
              <a:buNone/>
            </a:pPr>
            <a:r>
              <a:rPr lang="en-US" sz="1800" dirty="0">
                <a:latin typeface="Arial" panose="020B0604020202020204" pitchFamily="34" charset="0"/>
                <a:cs typeface="Arial" panose="020B0604020202020204" pitchFamily="34" charset="0"/>
              </a:rPr>
              <a:t>terminated</a:t>
            </a:r>
            <a:r>
              <a:rPr lang="en-US" sz="1800" spc="-5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May</a:t>
            </a:r>
            <a:r>
              <a:rPr lang="en-US" sz="1800" spc="-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5,</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2020):</a:t>
            </a:r>
            <a:r>
              <a:rPr lang="en-US" sz="1800" spc="38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Betsy </a:t>
            </a:r>
            <a:r>
              <a:rPr lang="en-US" sz="1800" dirty="0">
                <a:latin typeface="Arial" panose="020B0604020202020204" pitchFamily="34" charset="0"/>
                <a:cs typeface="Arial" panose="020B0604020202020204" pitchFamily="34" charset="0"/>
              </a:rPr>
              <a:t>worked</a:t>
            </a:r>
            <a:r>
              <a:rPr lang="en-US" sz="1800" spc="-4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more</a:t>
            </a:r>
            <a:r>
              <a:rPr lang="en-US" sz="1800" spc="-5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than</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a:t>
            </a:r>
            <a:r>
              <a:rPr lang="en-US" sz="1800" spc="-1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years, </a:t>
            </a:r>
            <a:r>
              <a:rPr lang="en-US" sz="1800" dirty="0">
                <a:latin typeface="Arial" panose="020B0604020202020204" pitchFamily="34" charset="0"/>
                <a:cs typeface="Arial" panose="020B0604020202020204" pitchFamily="34" charset="0"/>
              </a:rPr>
              <a:t>keep</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her</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form</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for</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one</a:t>
            </a:r>
            <a:r>
              <a:rPr lang="en-US" sz="1800" spc="-5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more</a:t>
            </a:r>
            <a:r>
              <a:rPr lang="en-US" sz="1800" spc="-25" dirty="0">
                <a:latin typeface="Arial" panose="020B0604020202020204" pitchFamily="34" charset="0"/>
                <a:cs typeface="Arial" panose="020B0604020202020204" pitchFamily="34" charset="0"/>
              </a:rPr>
              <a:t> </a:t>
            </a:r>
            <a:r>
              <a:rPr lang="en-US" sz="1800" spc="-35" dirty="0">
                <a:latin typeface="Arial" panose="020B0604020202020204" pitchFamily="34" charset="0"/>
                <a:cs typeface="Arial" panose="020B0604020202020204" pitchFamily="34" charset="0"/>
              </a:rPr>
              <a:t>year, </a:t>
            </a:r>
            <a:r>
              <a:rPr lang="en-US" sz="1800" dirty="0">
                <a:latin typeface="Arial" panose="020B0604020202020204" pitchFamily="34" charset="0"/>
                <a:cs typeface="Arial" panose="020B0604020202020204" pitchFamily="34" charset="0"/>
              </a:rPr>
              <a:t>until</a:t>
            </a:r>
            <a:r>
              <a:rPr lang="en-US" sz="1800" spc="-2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05/05/2021</a:t>
            </a:r>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sz="quarter" idx="4294967295"/>
          </p:nvPr>
        </p:nvSpPr>
        <p:spPr>
          <a:xfrm>
            <a:off x="884582" y="1521723"/>
            <a:ext cx="10799763" cy="2123657"/>
          </a:xfrm>
          <a:prstGeom prst="rect">
            <a:avLst/>
          </a:prstGeom>
        </p:spPr>
        <p:txBody>
          <a:bodyPr vert="horz" wrap="square" lIns="0" tIns="172719" rIns="0" bIns="0" rtlCol="0">
            <a:spAutoFit/>
          </a:bodyPr>
          <a:lstStyle/>
          <a:p>
            <a:pPr>
              <a:lnSpc>
                <a:spcPct val="100000"/>
              </a:lnSpc>
              <a:spcBef>
                <a:spcPts val="0"/>
              </a:spcBef>
              <a:spcAft>
                <a:spcPts val="800"/>
              </a:spcAft>
              <a:buClr>
                <a:schemeClr val="tx1"/>
              </a:buClr>
            </a:pPr>
            <a:r>
              <a:rPr lang="en-US" altLang="en-US" sz="2000" b="1" dirty="0">
                <a:solidFill>
                  <a:schemeClr val="accent4"/>
                </a:solidFill>
              </a:rPr>
              <a:t>540-day automatic extension</a:t>
            </a:r>
            <a:r>
              <a:rPr lang="en-US" altLang="en-US" sz="2000" dirty="0"/>
              <a:t>. On Dec. 13, 2024, the Department of Homeland Security published a final rule that permanently increases the automatic extension period for employment authorization and Employment Authorization Documents (EAD) available to certain EAD renewal applicants from up to 180 days to up to 540 days.</a:t>
            </a:r>
          </a:p>
          <a:p>
            <a:pPr>
              <a:lnSpc>
                <a:spcPct val="100000"/>
              </a:lnSpc>
              <a:spcBef>
                <a:spcPts val="0"/>
              </a:spcBef>
              <a:spcAft>
                <a:spcPts val="800"/>
              </a:spcAft>
            </a:pPr>
            <a:r>
              <a:rPr lang="en-US" altLang="en-US" sz="2000" dirty="0"/>
              <a:t>The final rule became effective on Jan.13, 2025 and applies to certain timely filed renewal EAD applications pending on or filed on or after May 4, 2022.  </a:t>
            </a:r>
          </a:p>
        </p:txBody>
      </p:sp>
      <p:sp>
        <p:nvSpPr>
          <p:cNvPr id="6" name="Title 5">
            <a:extLst>
              <a:ext uri="{FF2B5EF4-FFF2-40B4-BE49-F238E27FC236}">
                <a16:creationId xmlns:a16="http://schemas.microsoft.com/office/drawing/2014/main" id="{F91E59B3-18A9-5EB6-1A0F-C59F94E3A02D}"/>
              </a:ext>
            </a:extLst>
          </p:cNvPr>
          <p:cNvSpPr>
            <a:spLocks noGrp="1"/>
          </p:cNvSpPr>
          <p:nvPr>
            <p:ph type="title" idx="4294967295"/>
          </p:nvPr>
        </p:nvSpPr>
        <p:spPr>
          <a:xfrm>
            <a:off x="437322" y="196160"/>
            <a:ext cx="10799763" cy="1325563"/>
          </a:xfrm>
        </p:spPr>
        <p:txBody>
          <a:bodyPr/>
          <a:lstStyle/>
          <a:p>
            <a:r>
              <a:rPr lang="en-US" dirty="0"/>
              <a:t>Automatic EAD Extension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D5F44-A352-36BA-CDF4-4ED0AA581D25}"/>
              </a:ext>
            </a:extLst>
          </p:cNvPr>
          <p:cNvSpPr>
            <a:spLocks noGrp="1"/>
          </p:cNvSpPr>
          <p:nvPr>
            <p:ph type="ctrTitle"/>
          </p:nvPr>
        </p:nvSpPr>
        <p:spPr/>
        <p:txBody>
          <a:bodyPr/>
          <a:lstStyle/>
          <a:p>
            <a:r>
              <a:rPr lang="en-US" dirty="0"/>
              <a:t>Compliance Tips for Employers</a:t>
            </a:r>
          </a:p>
        </p:txBody>
      </p:sp>
      <p:sp>
        <p:nvSpPr>
          <p:cNvPr id="2" name="Picture Placeholder 1">
            <a:extLst>
              <a:ext uri="{FF2B5EF4-FFF2-40B4-BE49-F238E27FC236}">
                <a16:creationId xmlns:a16="http://schemas.microsoft.com/office/drawing/2014/main" id="{723CDAFF-5229-9381-AE63-58E6E8617B7A}"/>
              </a:ext>
            </a:extLst>
          </p:cNvPr>
          <p:cNvSpPr>
            <a:spLocks noGrp="1"/>
          </p:cNvSpPr>
          <p:nvPr>
            <p:ph type="pic" sz="quarter" idx="10"/>
          </p:nvPr>
        </p:nvSpPr>
        <p:spPr/>
      </p:sp>
    </p:spTree>
    <p:extLst>
      <p:ext uri="{BB962C8B-B14F-4D97-AF65-F5344CB8AC3E}">
        <p14:creationId xmlns:p14="http://schemas.microsoft.com/office/powerpoint/2010/main" val="3132873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A8D9A-03AD-DF22-0B21-AF11D9FE6552}"/>
              </a:ext>
            </a:extLst>
          </p:cNvPr>
          <p:cNvSpPr>
            <a:spLocks noGrp="1"/>
          </p:cNvSpPr>
          <p:nvPr>
            <p:ph type="title" idx="4294967295"/>
          </p:nvPr>
        </p:nvSpPr>
        <p:spPr>
          <a:xfrm>
            <a:off x="318052" y="0"/>
            <a:ext cx="12085983" cy="1325563"/>
          </a:xfrm>
        </p:spPr>
        <p:txBody>
          <a:bodyPr/>
          <a:lstStyle/>
          <a:p>
            <a:r>
              <a:rPr lang="en-US" dirty="0"/>
              <a:t>8 Best Practices for Employers to Maximize Compliance</a:t>
            </a:r>
          </a:p>
        </p:txBody>
      </p:sp>
      <p:sp>
        <p:nvSpPr>
          <p:cNvPr id="3" name="Text Placeholder 2">
            <a:extLst>
              <a:ext uri="{FF2B5EF4-FFF2-40B4-BE49-F238E27FC236}">
                <a16:creationId xmlns:a16="http://schemas.microsoft.com/office/drawing/2014/main" id="{C8368CAB-F542-4EE1-A882-A6B42243B91B}"/>
              </a:ext>
            </a:extLst>
          </p:cNvPr>
          <p:cNvSpPr>
            <a:spLocks noGrp="1"/>
          </p:cNvSpPr>
          <p:nvPr>
            <p:ph type="body" sz="quarter" idx="4294967295"/>
          </p:nvPr>
        </p:nvSpPr>
        <p:spPr>
          <a:xfrm>
            <a:off x="546652" y="1133510"/>
            <a:ext cx="10799763" cy="4173537"/>
          </a:xfrm>
        </p:spPr>
        <p:txBody>
          <a:bodyPr>
            <a:noAutofit/>
          </a:bodyPr>
          <a:lstStyle/>
          <a:p>
            <a:pPr marL="0" indent="0">
              <a:lnSpc>
                <a:spcPct val="90000"/>
              </a:lnSpc>
              <a:buNone/>
            </a:pPr>
            <a:r>
              <a:rPr lang="en-US" sz="1600" b="0" i="0" dirty="0">
                <a:effectLst/>
              </a:rPr>
              <a:t>The Form I-9 remains deceptively simple. Any time a </a:t>
            </a:r>
            <a:r>
              <a:rPr lang="en-US" sz="1600" b="1" i="0" u="sng" dirty="0">
                <a:effectLst/>
              </a:rPr>
              <a:t>one-page form </a:t>
            </a:r>
            <a:r>
              <a:rPr lang="en-US" sz="1600" b="0" i="0" dirty="0">
                <a:effectLst/>
              </a:rPr>
              <a:t>requires </a:t>
            </a:r>
            <a:r>
              <a:rPr lang="en-US" sz="1600" b="1" i="0" u="sng" dirty="0">
                <a:effectLst/>
              </a:rPr>
              <a:t>eight pages of instructions</a:t>
            </a:r>
            <a:r>
              <a:rPr lang="en-US" sz="1600" b="0" i="0" dirty="0">
                <a:effectLst/>
              </a:rPr>
              <a:t>, </a:t>
            </a:r>
            <a:r>
              <a:rPr lang="en-US" sz="1600" b="1" i="0" u="sng" dirty="0">
                <a:effectLst/>
              </a:rPr>
              <a:t>two supplements</a:t>
            </a:r>
            <a:r>
              <a:rPr lang="en-US" sz="1600" b="0" i="0" dirty="0">
                <a:effectLst/>
              </a:rPr>
              <a:t>, a </a:t>
            </a:r>
            <a:r>
              <a:rPr lang="en-US" sz="1600" b="1" i="0" u="sng" dirty="0">
                <a:effectLst/>
              </a:rPr>
              <a:t>146-page handbook </a:t>
            </a:r>
            <a:r>
              <a:rPr lang="en-US" sz="1600" b="0" i="0" dirty="0">
                <a:effectLst/>
              </a:rPr>
              <a:t>on how to complete the form, and the potential for significant monetary and criminal penalties, it will continue to present a significant compliance challenge for employers. </a:t>
            </a:r>
          </a:p>
          <a:p>
            <a:pPr marL="0" indent="0">
              <a:lnSpc>
                <a:spcPct val="90000"/>
              </a:lnSpc>
              <a:buNone/>
            </a:pPr>
            <a:r>
              <a:rPr lang="en-US" sz="1600" b="0" i="0" dirty="0">
                <a:effectLst/>
              </a:rPr>
              <a:t>Here are eight steps you can take to create a culture of compliance:</a:t>
            </a:r>
          </a:p>
          <a:p>
            <a:pPr>
              <a:lnSpc>
                <a:spcPct val="90000"/>
              </a:lnSpc>
              <a:buFont typeface="+mj-lt"/>
              <a:buAutoNum type="arabicPeriod"/>
            </a:pPr>
            <a:r>
              <a:rPr lang="en-US" sz="1600" b="0" i="0" dirty="0">
                <a:effectLst/>
              </a:rPr>
              <a:t>Provide updated training for all managers, human resources personnel, and staff involved in the I-9 process;</a:t>
            </a:r>
          </a:p>
          <a:p>
            <a:pPr>
              <a:lnSpc>
                <a:spcPct val="90000"/>
              </a:lnSpc>
              <a:buFont typeface="+mj-lt"/>
              <a:buAutoNum type="arabicPeriod"/>
            </a:pPr>
            <a:r>
              <a:rPr lang="en-US" sz="1600" b="0" i="0" dirty="0">
                <a:effectLst/>
              </a:rPr>
              <a:t>Provide updated training for all involved in the E-Verify process, including training on fraud awareness and</a:t>
            </a:r>
            <a:br>
              <a:rPr lang="en-US" sz="1600" b="0" i="0" dirty="0">
                <a:effectLst/>
              </a:rPr>
            </a:br>
            <a:r>
              <a:rPr lang="en-US" sz="1600" b="0" i="0" dirty="0">
                <a:effectLst/>
              </a:rPr>
              <a:t> anti-discrimination;</a:t>
            </a:r>
          </a:p>
          <a:p>
            <a:pPr>
              <a:lnSpc>
                <a:spcPct val="90000"/>
              </a:lnSpc>
              <a:buFont typeface="+mj-lt"/>
              <a:buAutoNum type="arabicPeriod"/>
            </a:pPr>
            <a:r>
              <a:rPr lang="en-US" sz="1600" b="0" i="0" dirty="0">
                <a:effectLst/>
              </a:rPr>
              <a:t>Update immigration policies in handbooks;</a:t>
            </a:r>
          </a:p>
          <a:p>
            <a:pPr>
              <a:lnSpc>
                <a:spcPct val="90000"/>
              </a:lnSpc>
              <a:buFont typeface="+mj-lt"/>
              <a:buAutoNum type="arabicPeriod"/>
            </a:pPr>
            <a:r>
              <a:rPr lang="en-US" sz="1600" b="0" i="0" dirty="0">
                <a:effectLst/>
              </a:rPr>
              <a:t>If your company </a:t>
            </a:r>
            <a:r>
              <a:rPr lang="en-US" sz="1600" b="0" i="0" u="sng" dirty="0">
                <a:effectLst/>
              </a:rPr>
              <a:t>does not</a:t>
            </a:r>
            <a:r>
              <a:rPr lang="en-US" sz="1600" b="0" i="0" dirty="0">
                <a:effectLst/>
              </a:rPr>
              <a:t> have an immigration compliance policy, now is the right time to consider implementing one;</a:t>
            </a:r>
          </a:p>
          <a:p>
            <a:pPr>
              <a:lnSpc>
                <a:spcPct val="90000"/>
              </a:lnSpc>
              <a:buFont typeface="+mj-lt"/>
              <a:buAutoNum type="arabicPeriod"/>
            </a:pPr>
            <a:r>
              <a:rPr lang="en-US" sz="1600" b="0" i="0" dirty="0">
                <a:effectLst/>
              </a:rPr>
              <a:t>Update internal business processes associated with I-9s and E-Verify;</a:t>
            </a:r>
          </a:p>
          <a:p>
            <a:pPr>
              <a:lnSpc>
                <a:spcPct val="90000"/>
              </a:lnSpc>
              <a:buFont typeface="+mj-lt"/>
              <a:buAutoNum type="arabicPeriod"/>
            </a:pPr>
            <a:r>
              <a:rPr lang="en-US" sz="1600" b="0" i="0" dirty="0">
                <a:effectLst/>
              </a:rPr>
              <a:t>If your company uses an electronic I-9 provider, contact the provider now to ensure its system incorporates the new changes and complies with </a:t>
            </a:r>
            <a:r>
              <a:rPr lang="en-US" sz="1600" b="0" i="0" u="sng" dirty="0">
                <a:effectLst/>
                <a:hlinkClick r:id="rId2"/>
              </a:rPr>
              <a:t>DHS requirements</a:t>
            </a:r>
            <a:r>
              <a:rPr lang="en-US" sz="1600" b="0" i="0" dirty="0">
                <a:effectLst/>
              </a:rPr>
              <a:t>, including audit trails;</a:t>
            </a:r>
          </a:p>
          <a:p>
            <a:pPr>
              <a:lnSpc>
                <a:spcPct val="90000"/>
              </a:lnSpc>
              <a:buFont typeface="+mj-lt"/>
              <a:buAutoNum type="arabicPeriod"/>
            </a:pPr>
            <a:r>
              <a:rPr lang="en-US" sz="1600" b="0" i="0" dirty="0">
                <a:effectLst/>
              </a:rPr>
              <a:t>Enlist outside immigration counsel to conduct an attorney-client privileged audit of your I-9s</a:t>
            </a:r>
          </a:p>
          <a:p>
            <a:pPr>
              <a:lnSpc>
                <a:spcPct val="90000"/>
              </a:lnSpc>
              <a:buFont typeface="+mj-lt"/>
              <a:buAutoNum type="arabicPeriod"/>
            </a:pPr>
            <a:r>
              <a:rPr lang="en-US" sz="1600" b="0" i="0" dirty="0">
                <a:effectLst/>
              </a:rPr>
              <a:t>Evaluate E-Verify advantages and disadvantages with your immigration counsel to determine if your company should take advantage of the remote verification option for E-Verify employers.</a:t>
            </a:r>
          </a:p>
        </p:txBody>
      </p:sp>
    </p:spTree>
    <p:extLst>
      <p:ext uri="{BB962C8B-B14F-4D97-AF65-F5344CB8AC3E}">
        <p14:creationId xmlns:p14="http://schemas.microsoft.com/office/powerpoint/2010/main" val="4232223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70973D-2B58-3B32-5C82-BBD21BCEF914}"/>
              </a:ext>
            </a:extLst>
          </p:cNvPr>
          <p:cNvSpPr>
            <a:spLocks noGrp="1"/>
          </p:cNvSpPr>
          <p:nvPr>
            <p:ph type="title" idx="4294967295"/>
          </p:nvPr>
        </p:nvSpPr>
        <p:spPr>
          <a:xfrm>
            <a:off x="318052" y="130383"/>
            <a:ext cx="11688418" cy="1325562"/>
          </a:xfrm>
        </p:spPr>
        <p:txBody>
          <a:bodyPr/>
          <a:lstStyle/>
          <a:p>
            <a:r>
              <a:rPr lang="en-US" dirty="0"/>
              <a:t>Best Practices When Employees Provide Updated Information</a:t>
            </a:r>
          </a:p>
        </p:txBody>
      </p:sp>
      <p:sp>
        <p:nvSpPr>
          <p:cNvPr id="3" name="Content Placeholder 2">
            <a:extLst>
              <a:ext uri="{FF2B5EF4-FFF2-40B4-BE49-F238E27FC236}">
                <a16:creationId xmlns:a16="http://schemas.microsoft.com/office/drawing/2014/main" id="{0C937969-334F-4292-A88E-B7C1105BBC36}"/>
              </a:ext>
            </a:extLst>
          </p:cNvPr>
          <p:cNvSpPr>
            <a:spLocks noGrp="1"/>
          </p:cNvSpPr>
          <p:nvPr>
            <p:ph type="body" sz="quarter" idx="4294967295"/>
          </p:nvPr>
        </p:nvSpPr>
        <p:spPr>
          <a:xfrm>
            <a:off x="626165" y="1553611"/>
            <a:ext cx="10317163" cy="4173537"/>
          </a:xfrm>
        </p:spPr>
        <p:txBody>
          <a:bodyPr>
            <a:noAutofit/>
          </a:bodyPr>
          <a:lstStyle/>
          <a:p>
            <a:pPr>
              <a:spcAft>
                <a:spcPts val="800"/>
              </a:spcAft>
            </a:pPr>
            <a:r>
              <a:rPr lang="en-US" sz="1800" dirty="0"/>
              <a:t>In complying with the new Form I-9 and review requirements, remember that California Labor Code section 1024.6 still applies. </a:t>
            </a:r>
          </a:p>
          <a:p>
            <a:pPr>
              <a:spcAft>
                <a:spcPts val="800"/>
              </a:spcAft>
            </a:pPr>
            <a:r>
              <a:rPr lang="en-US" sz="1800" dirty="0"/>
              <a:t>Under California Labor Code section 1024.6, employees have a </a:t>
            </a:r>
            <a:r>
              <a:rPr lang="en-US" sz="1800" b="1" dirty="0"/>
              <a:t>protected right</a:t>
            </a:r>
            <a:r>
              <a:rPr lang="en-US" sz="1800" dirty="0"/>
              <a:t> to update their personal information, including a lawful change of name, Social Security number, or federal employment authorization document. </a:t>
            </a:r>
          </a:p>
          <a:p>
            <a:pPr>
              <a:spcAft>
                <a:spcPts val="800"/>
              </a:spcAft>
            </a:pPr>
            <a:r>
              <a:rPr lang="en-US" sz="1800" dirty="0"/>
              <a:t>Specifically, employers cannot fire, discriminate, retaliate or take any adverse action against an employee for updating or attempting to update their personal information.</a:t>
            </a:r>
          </a:p>
          <a:p>
            <a:pPr>
              <a:spcAft>
                <a:spcPts val="800"/>
              </a:spcAft>
            </a:pPr>
            <a:r>
              <a:rPr lang="en-US" sz="1800" dirty="0"/>
              <a:t>Examples of prohibited conduct include:</a:t>
            </a:r>
          </a:p>
          <a:p>
            <a:pPr marL="1028700" lvl="1" indent="-457200">
              <a:spcAft>
                <a:spcPts val="800"/>
              </a:spcAft>
              <a:buAutoNum type="arabicPeriod"/>
            </a:pPr>
            <a:r>
              <a:rPr lang="en-US" sz="1800" dirty="0"/>
              <a:t>Suspending an employee who attempts to update her Employment Authorization Document</a:t>
            </a:r>
          </a:p>
          <a:p>
            <a:pPr marL="1028700" lvl="1" indent="-457200">
              <a:spcAft>
                <a:spcPts val="800"/>
              </a:spcAft>
              <a:buAutoNum type="arabicPeriod"/>
            </a:pPr>
            <a:r>
              <a:rPr lang="en-US" sz="1800" dirty="0"/>
              <a:t>Demoting an employee who attempts to provide the employer with her new name.</a:t>
            </a:r>
          </a:p>
          <a:p>
            <a:pPr marL="1028700" lvl="1" indent="-457200">
              <a:spcAft>
                <a:spcPts val="800"/>
              </a:spcAft>
              <a:buAutoNum type="arabicPeriod"/>
            </a:pPr>
            <a:r>
              <a:rPr lang="en-US" sz="1800" dirty="0"/>
              <a:t>Firing an employee who attempts to update her SSN</a:t>
            </a:r>
          </a:p>
        </p:txBody>
      </p:sp>
    </p:spTree>
    <p:extLst>
      <p:ext uri="{BB962C8B-B14F-4D97-AF65-F5344CB8AC3E}">
        <p14:creationId xmlns:p14="http://schemas.microsoft.com/office/powerpoint/2010/main" val="337848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604C8-85C6-4814-89BB-AB9AC067C042}"/>
              </a:ext>
            </a:extLst>
          </p:cNvPr>
          <p:cNvSpPr>
            <a:spLocks/>
          </p:cNvSpPr>
          <p:nvPr/>
        </p:nvSpPr>
        <p:spPr bwMode="auto">
          <a:xfrm>
            <a:off x="601172" y="452555"/>
            <a:ext cx="10371627" cy="830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gn="l">
              <a:defRPr/>
            </a:pPr>
            <a:r>
              <a:rPr lang="en-US" sz="3600" b="1" dirty="0">
                <a:latin typeface="Arial" panose="020B0604020202020204" pitchFamily="34" charset="0"/>
                <a:ea typeface="ＭＳ Ｐゴシック" charset="0"/>
                <a:cs typeface="Arial" panose="020B0604020202020204" pitchFamily="34" charset="0"/>
                <a:sym typeface="Source Sans Pro Bold" charset="0"/>
              </a:rPr>
              <a:t>QUESTIONS?</a:t>
            </a:r>
            <a:endParaRPr lang="en-US" sz="3600" dirty="0">
              <a:latin typeface="Arial" panose="020B0604020202020204" pitchFamily="34" charset="0"/>
              <a:ea typeface="ＭＳ Ｐゴシック" charset="0"/>
              <a:cs typeface="Arial" panose="020B0604020202020204" pitchFamily="34" charset="0"/>
              <a:sym typeface="Source Sans Pro Bold" charset="0"/>
            </a:endParaRPr>
          </a:p>
        </p:txBody>
      </p:sp>
      <p:sp>
        <p:nvSpPr>
          <p:cNvPr id="2" name="TextBox 1">
            <a:extLst>
              <a:ext uri="{FF2B5EF4-FFF2-40B4-BE49-F238E27FC236}">
                <a16:creationId xmlns:a16="http://schemas.microsoft.com/office/drawing/2014/main" id="{6841B51A-9A6B-B5CE-D19B-11E81621610C}"/>
              </a:ext>
            </a:extLst>
          </p:cNvPr>
          <p:cNvSpPr txBox="1"/>
          <p:nvPr/>
        </p:nvSpPr>
        <p:spPr>
          <a:xfrm>
            <a:off x="1916450" y="3635236"/>
            <a:ext cx="4179550" cy="1438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cap="all" spc="0" normalizeH="0" baseline="0" noProof="0" dirty="0">
                <a:ln>
                  <a:noFill/>
                </a:ln>
                <a:solidFill>
                  <a:schemeClr val="tx2"/>
                </a:solidFill>
                <a:effectLst/>
                <a:uLnTx/>
                <a:uFillTx/>
                <a:latin typeface="Arial" panose="020B0604020202020204" pitchFamily="34" charset="0"/>
                <a:cs typeface="Arial" panose="020B0604020202020204" pitchFamily="34" charset="0"/>
              </a:rPr>
              <a:t>Rebecca Hause-Schultz</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spc="0" normalizeH="0" baseline="0" noProof="0" dirty="0">
                <a:ln>
                  <a:noFill/>
                </a:ln>
                <a:solidFill>
                  <a:schemeClr val="tx2"/>
                </a:solidFill>
                <a:effectLst/>
                <a:uLnTx/>
                <a:uFillTx/>
                <a:latin typeface="Arial" panose="020B0604020202020204" pitchFamily="34" charset="0"/>
                <a:cs typeface="Arial" panose="020B0604020202020204" pitchFamily="34" charset="0"/>
              </a:rPr>
              <a:t>Fisher Phillips</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US" sz="2000" b="1" dirty="0">
                <a:solidFill>
                  <a:schemeClr val="tx2"/>
                </a:solidFill>
                <a:latin typeface="Arial" panose="020B0604020202020204" pitchFamily="34" charset="0"/>
                <a:cs typeface="Arial" panose="020B0604020202020204" pitchFamily="34" charset="0"/>
              </a:rPr>
              <a:t>Partner</a:t>
            </a:r>
            <a:endParaRPr kumimoji="0" lang="en-US" sz="2000" b="1" i="0" u="none" strike="noStrike" kern="1200"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it-IT"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Rhause-schultz@fisherphillips.com</a:t>
            </a:r>
          </a:p>
        </p:txBody>
      </p:sp>
      <p:sp>
        <p:nvSpPr>
          <p:cNvPr id="3" name="TextBox 2">
            <a:extLst>
              <a:ext uri="{FF2B5EF4-FFF2-40B4-BE49-F238E27FC236}">
                <a16:creationId xmlns:a16="http://schemas.microsoft.com/office/drawing/2014/main" id="{F0B0F059-74D9-66A9-2833-F645E1AB5099}"/>
              </a:ext>
            </a:extLst>
          </p:cNvPr>
          <p:cNvSpPr txBox="1"/>
          <p:nvPr/>
        </p:nvSpPr>
        <p:spPr>
          <a:xfrm>
            <a:off x="5829287" y="3635236"/>
            <a:ext cx="5406550" cy="14388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2000" b="1" i="0" u="none" strike="noStrike" kern="1200" cap="all" spc="0" normalizeH="0" baseline="0" noProof="0" dirty="0">
                <a:ln>
                  <a:noFill/>
                </a:ln>
                <a:solidFill>
                  <a:schemeClr val="tx2"/>
                </a:solidFill>
                <a:effectLst/>
                <a:uLnTx/>
                <a:uFillTx/>
                <a:latin typeface="Arial" panose="020B0604020202020204" pitchFamily="34" charset="0"/>
                <a:cs typeface="Arial" panose="020B0604020202020204" pitchFamily="34" charset="0"/>
              </a:rPr>
              <a:t>Bryan Little </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US" sz="2000" b="1" cap="all" dirty="0">
                <a:solidFill>
                  <a:schemeClr val="tx2"/>
                </a:solidFill>
                <a:latin typeface="Arial" panose="020B0604020202020204" pitchFamily="34" charset="0"/>
                <a:cs typeface="Arial" panose="020B0604020202020204" pitchFamily="34" charset="0"/>
              </a:rPr>
              <a:t>FELS</a:t>
            </a:r>
            <a:r>
              <a:rPr lang="en-US" sz="2000" b="1" dirty="0">
                <a:solidFill>
                  <a:schemeClr val="tx2"/>
                </a:solidFill>
                <a:latin typeface="Arial" panose="020B0604020202020204" pitchFamily="34" charset="0"/>
                <a:cs typeface="Arial" panose="020B0604020202020204" pitchFamily="34" charset="0"/>
              </a:rPr>
              <a:t> and California Farm Bureau</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US" sz="2000" b="1" cap="all" dirty="0">
                <a:solidFill>
                  <a:schemeClr val="tx2"/>
                </a:solidFill>
                <a:latin typeface="Arial" panose="020B0604020202020204" pitchFamily="34" charset="0"/>
                <a:cs typeface="Arial" panose="020B0604020202020204" pitchFamily="34" charset="0"/>
              </a:rPr>
              <a:t>Coo</a:t>
            </a:r>
          </a:p>
          <a:p>
            <a:pPr marL="0" marR="0" lvl="0" indent="0" algn="ctr" defTabSz="914400" rtl="0" eaLnBrk="1" fontAlgn="auto" latinLnBrk="0" hangingPunct="1">
              <a:lnSpc>
                <a:spcPct val="100000"/>
              </a:lnSpc>
              <a:spcBef>
                <a:spcPts val="0"/>
              </a:spcBef>
              <a:spcAft>
                <a:spcPts val="500"/>
              </a:spcAft>
              <a:buClrTx/>
              <a:buSzTx/>
              <a:buFontTx/>
              <a:buNone/>
              <a:tabLst/>
              <a:defRPr/>
            </a:pPr>
            <a:r>
              <a:rPr lang="it-IT" sz="1500" b="1" dirty="0">
                <a:latin typeface="Arial" panose="020B0604020202020204" pitchFamily="34" charset="0"/>
                <a:cs typeface="Arial" panose="020B0604020202020204" pitchFamily="34" charset="0"/>
              </a:rPr>
              <a:t>blittle</a:t>
            </a:r>
            <a:r>
              <a:rPr kumimoji="0" lang="it-IT"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@CFBF.com</a:t>
            </a:r>
          </a:p>
        </p:txBody>
      </p:sp>
      <p:sp>
        <p:nvSpPr>
          <p:cNvPr id="7" name="Oval 6">
            <a:extLst>
              <a:ext uri="{FF2B5EF4-FFF2-40B4-BE49-F238E27FC236}">
                <a16:creationId xmlns:a16="http://schemas.microsoft.com/office/drawing/2014/main" id="{CFBED670-3035-3851-03C1-C82AED0507A5}"/>
              </a:ext>
            </a:extLst>
          </p:cNvPr>
          <p:cNvSpPr/>
          <p:nvPr/>
        </p:nvSpPr>
        <p:spPr>
          <a:xfrm>
            <a:off x="7654836" y="1811977"/>
            <a:ext cx="1755452" cy="1699020"/>
          </a:xfrm>
          <a:prstGeom prst="ellipse">
            <a:avLst/>
          </a:prstGeom>
          <a:blipFill>
            <a:blip r:embed="rId2"/>
            <a:stretch>
              <a:fillRect/>
            </a:stretch>
          </a:blip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8D1D11-1215-BB54-84EF-44128AF73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573" y="5198330"/>
            <a:ext cx="818340" cy="915778"/>
          </a:xfrm>
          <a:prstGeom prst="rect">
            <a:avLst/>
          </a:prstGeom>
        </p:spPr>
      </p:pic>
      <p:pic>
        <p:nvPicPr>
          <p:cNvPr id="9" name="Picture 8">
            <a:extLst>
              <a:ext uri="{FF2B5EF4-FFF2-40B4-BE49-F238E27FC236}">
                <a16:creationId xmlns:a16="http://schemas.microsoft.com/office/drawing/2014/main" id="{A2773298-A9FD-2F35-E9B6-61AF290879B6}"/>
              </a:ext>
            </a:extLst>
          </p:cNvPr>
          <p:cNvPicPr>
            <a:picLocks noChangeAspect="1"/>
          </p:cNvPicPr>
          <p:nvPr/>
        </p:nvPicPr>
        <p:blipFill>
          <a:blip r:embed="rId4"/>
          <a:stretch>
            <a:fillRect/>
          </a:stretch>
        </p:blipFill>
        <p:spPr>
          <a:xfrm>
            <a:off x="7184228" y="5240625"/>
            <a:ext cx="2866161" cy="831187"/>
          </a:xfrm>
          <a:prstGeom prst="rect">
            <a:avLst/>
          </a:prstGeom>
        </p:spPr>
      </p:pic>
      <p:sp>
        <p:nvSpPr>
          <p:cNvPr id="12" name="Oval 11">
            <a:extLst>
              <a:ext uri="{FF2B5EF4-FFF2-40B4-BE49-F238E27FC236}">
                <a16:creationId xmlns:a16="http://schemas.microsoft.com/office/drawing/2014/main" id="{039A0BED-78C6-D17B-DE3A-7919143EE680}"/>
              </a:ext>
            </a:extLst>
          </p:cNvPr>
          <p:cNvSpPr/>
          <p:nvPr/>
        </p:nvSpPr>
        <p:spPr>
          <a:xfrm>
            <a:off x="3045017" y="1846764"/>
            <a:ext cx="1755452" cy="1664233"/>
          </a:xfrm>
          <a:prstGeom prst="ellipse">
            <a:avLst/>
          </a:prstGeom>
          <a:blipFill dpi="0" rotWithShape="1">
            <a:blip r:embed="rId5"/>
            <a:srcRect/>
            <a:stretch>
              <a:fillRect l="-7000" r="-20000"/>
            </a:stretch>
          </a:blip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24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19609-0280-4B2F-0F9F-FD7A0EEACFE6}"/>
              </a:ext>
            </a:extLst>
          </p:cNvPr>
          <p:cNvSpPr>
            <a:spLocks noGrp="1"/>
          </p:cNvSpPr>
          <p:nvPr>
            <p:ph type="body" sz="quarter" idx="4294967295"/>
          </p:nvPr>
        </p:nvSpPr>
        <p:spPr>
          <a:xfrm>
            <a:off x="516835" y="1235558"/>
            <a:ext cx="6383338" cy="4173537"/>
          </a:xfrm>
        </p:spPr>
        <p:txBody>
          <a:bodyPr>
            <a:noAutofit/>
          </a:bodyPr>
          <a:lstStyle/>
          <a:p>
            <a:pPr>
              <a:spcAft>
                <a:spcPts val="800"/>
              </a:spcAft>
            </a:pPr>
            <a:r>
              <a:rPr lang="en-US" sz="1600" b="1" dirty="0"/>
              <a:t>Senate Bill 54 – “California Values Act”  (effective Jan 1, 2018)</a:t>
            </a:r>
          </a:p>
          <a:p>
            <a:pPr lvl="1">
              <a:spcAft>
                <a:spcPts val="800"/>
              </a:spcAft>
              <a:buFont typeface="Arial" panose="020B0604020202020204" pitchFamily="34" charset="0"/>
              <a:buChar char="»"/>
            </a:pPr>
            <a:r>
              <a:rPr lang="en-US" sz="1600" dirty="0">
                <a:ea typeface="Calibri" panose="020F0502020204030204" pitchFamily="34" charset="0"/>
              </a:rPr>
              <a:t>Bars local law enforcement from assisting Federal Immigration Enforcement</a:t>
            </a:r>
          </a:p>
          <a:p>
            <a:pPr lvl="1">
              <a:spcAft>
                <a:spcPts val="800"/>
              </a:spcAft>
              <a:buFont typeface="Arial" panose="020B0604020202020204" pitchFamily="34" charset="0"/>
              <a:buChar char="»"/>
            </a:pPr>
            <a:r>
              <a:rPr lang="en-US" sz="1600" dirty="0">
                <a:ea typeface="Calibri" panose="020F0502020204030204" pitchFamily="34" charset="0"/>
              </a:rPr>
              <a:t>There are exceptions (i.e., individual has a criminal record)</a:t>
            </a:r>
          </a:p>
          <a:p>
            <a:pPr>
              <a:spcAft>
                <a:spcPts val="800"/>
              </a:spcAft>
            </a:pPr>
            <a:r>
              <a:rPr lang="en-US" sz="1600" b="1" dirty="0">
                <a:ea typeface="Calibri" panose="020F0502020204030204" pitchFamily="34" charset="0"/>
              </a:rPr>
              <a:t>Employers and employees have rights under law, regardless</a:t>
            </a:r>
            <a:br>
              <a:rPr lang="en-US" sz="1600" b="1" dirty="0">
                <a:ea typeface="Calibri" panose="020F0502020204030204" pitchFamily="34" charset="0"/>
              </a:rPr>
            </a:br>
            <a:r>
              <a:rPr lang="en-US" sz="1600" b="1" dirty="0">
                <a:ea typeface="Calibri" panose="020F0502020204030204" pitchFamily="34" charset="0"/>
              </a:rPr>
              <a:t>of status</a:t>
            </a:r>
          </a:p>
          <a:p>
            <a:pPr lvl="1">
              <a:spcAft>
                <a:spcPts val="800"/>
              </a:spcAft>
              <a:buFont typeface="Arial" panose="020B0604020202020204" pitchFamily="34" charset="0"/>
              <a:buChar char="»"/>
            </a:pPr>
            <a:r>
              <a:rPr lang="en-US" sz="1600" dirty="0">
                <a:ea typeface="Calibri" panose="020F0502020204030204" pitchFamily="34" charset="0"/>
              </a:rPr>
              <a:t>4</a:t>
            </a:r>
            <a:r>
              <a:rPr lang="en-US" sz="1600" baseline="30000" dirty="0">
                <a:ea typeface="Calibri" panose="020F0502020204030204" pitchFamily="34" charset="0"/>
              </a:rPr>
              <a:t>th</a:t>
            </a:r>
            <a:r>
              <a:rPr lang="en-US" sz="1600" dirty="0">
                <a:ea typeface="Calibri" panose="020F0502020204030204" pitchFamily="34" charset="0"/>
              </a:rPr>
              <a:t> Amendment – protects people against unreasonable </a:t>
            </a:r>
            <a:br>
              <a:rPr lang="en-US" sz="1600" dirty="0">
                <a:ea typeface="Calibri" panose="020F0502020204030204" pitchFamily="34" charset="0"/>
              </a:rPr>
            </a:br>
            <a:r>
              <a:rPr lang="en-US" sz="1600" dirty="0">
                <a:ea typeface="Calibri" panose="020F0502020204030204" pitchFamily="34" charset="0"/>
              </a:rPr>
              <a:t>search and seizure of their home, person and belongings</a:t>
            </a:r>
          </a:p>
          <a:p>
            <a:pPr lvl="1">
              <a:spcAft>
                <a:spcPts val="800"/>
              </a:spcAft>
              <a:buFont typeface="Arial" panose="020B0604020202020204" pitchFamily="34" charset="0"/>
              <a:buChar char="»"/>
            </a:pPr>
            <a:r>
              <a:rPr lang="en-US" sz="1600" dirty="0">
                <a:ea typeface="Calibri" panose="020F0502020204030204" pitchFamily="34" charset="0"/>
              </a:rPr>
              <a:t>5</a:t>
            </a:r>
            <a:r>
              <a:rPr lang="en-US" sz="1600" baseline="30000" dirty="0">
                <a:ea typeface="Calibri" panose="020F0502020204030204" pitchFamily="34" charset="0"/>
              </a:rPr>
              <a:t>th</a:t>
            </a:r>
            <a:r>
              <a:rPr lang="en-US" sz="1600" dirty="0">
                <a:ea typeface="Calibri" panose="020F0502020204030204" pitchFamily="34" charset="0"/>
              </a:rPr>
              <a:t> Amendment – right to remain silent</a:t>
            </a:r>
          </a:p>
          <a:p>
            <a:pPr>
              <a:spcAft>
                <a:spcPts val="800"/>
              </a:spcAft>
            </a:pPr>
            <a:r>
              <a:rPr lang="en-US" sz="1600" b="1" dirty="0">
                <a:ea typeface="Calibri" panose="020F0502020204030204" pitchFamily="34" charset="0"/>
              </a:rPr>
              <a:t>Worksite Raids </a:t>
            </a:r>
            <a:r>
              <a:rPr lang="en-US" sz="1600" dirty="0">
                <a:ea typeface="Calibri" panose="020F0502020204030204" pitchFamily="34" charset="0"/>
              </a:rPr>
              <a:t>must be accompanied by a Judicial Warrant</a:t>
            </a:r>
            <a:br>
              <a:rPr lang="en-US" sz="1600" dirty="0">
                <a:ea typeface="Calibri" panose="020F0502020204030204" pitchFamily="34" charset="0"/>
              </a:rPr>
            </a:br>
            <a:r>
              <a:rPr lang="en-US" sz="1600" dirty="0">
                <a:ea typeface="Calibri" panose="020F0502020204030204" pitchFamily="34" charset="0"/>
              </a:rPr>
              <a:t>signed by a judge and give a specific scope of search </a:t>
            </a:r>
            <a:br>
              <a:rPr lang="en-US" sz="1600" dirty="0">
                <a:ea typeface="Calibri" panose="020F0502020204030204" pitchFamily="34" charset="0"/>
              </a:rPr>
            </a:br>
            <a:r>
              <a:rPr lang="en-US" sz="1600" dirty="0">
                <a:ea typeface="Calibri" panose="020F0502020204030204" pitchFamily="34" charset="0"/>
              </a:rPr>
              <a:t>and seizure.</a:t>
            </a:r>
          </a:p>
          <a:p>
            <a:pPr>
              <a:spcAft>
                <a:spcPts val="800"/>
              </a:spcAft>
            </a:pPr>
            <a:r>
              <a:rPr lang="en-US" sz="1600" b="1" dirty="0">
                <a:ea typeface="Calibri" panose="020F0502020204030204" pitchFamily="34" charset="0"/>
              </a:rPr>
              <a:t>https://www.nilc.org/resources/a-guide-for-employers-what-to-do-if-immigration-comes-to-your-workplace/</a:t>
            </a:r>
            <a:endParaRPr lang="en-US" sz="1600" dirty="0"/>
          </a:p>
        </p:txBody>
      </p:sp>
      <p:sp>
        <p:nvSpPr>
          <p:cNvPr id="6" name="Title 5">
            <a:extLst>
              <a:ext uri="{FF2B5EF4-FFF2-40B4-BE49-F238E27FC236}">
                <a16:creationId xmlns:a16="http://schemas.microsoft.com/office/drawing/2014/main" id="{81E04C23-9CB7-41BD-39C5-21F02C13FB69}"/>
              </a:ext>
            </a:extLst>
          </p:cNvPr>
          <p:cNvSpPr>
            <a:spLocks noGrp="1"/>
          </p:cNvSpPr>
          <p:nvPr>
            <p:ph type="title" idx="4294967295"/>
          </p:nvPr>
        </p:nvSpPr>
        <p:spPr>
          <a:xfrm>
            <a:off x="417444" y="86830"/>
            <a:ext cx="10799763" cy="1325563"/>
          </a:xfrm>
        </p:spPr>
        <p:txBody>
          <a:bodyPr/>
          <a:lstStyle/>
          <a:p>
            <a:r>
              <a:rPr lang="en-US" dirty="0"/>
              <a:t>What protections are available? </a:t>
            </a:r>
          </a:p>
        </p:txBody>
      </p:sp>
      <p:pic>
        <p:nvPicPr>
          <p:cNvPr id="5" name="Picture 4">
            <a:extLst>
              <a:ext uri="{FF2B5EF4-FFF2-40B4-BE49-F238E27FC236}">
                <a16:creationId xmlns:a16="http://schemas.microsoft.com/office/drawing/2014/main" id="{A08DC9AE-DDF6-2843-648E-33C7DFE25F36}"/>
              </a:ext>
            </a:extLst>
          </p:cNvPr>
          <p:cNvPicPr>
            <a:picLocks noChangeAspect="1"/>
          </p:cNvPicPr>
          <p:nvPr/>
        </p:nvPicPr>
        <p:blipFill>
          <a:blip r:embed="rId3"/>
          <a:stretch>
            <a:fillRect/>
          </a:stretch>
        </p:blipFill>
        <p:spPr>
          <a:xfrm>
            <a:off x="7203440" y="1779873"/>
            <a:ext cx="4717509" cy="3458417"/>
          </a:xfrm>
          <a:prstGeom prst="rect">
            <a:avLst/>
          </a:prstGeom>
        </p:spPr>
      </p:pic>
    </p:spTree>
    <p:extLst>
      <p:ext uri="{BB962C8B-B14F-4D97-AF65-F5344CB8AC3E}">
        <p14:creationId xmlns:p14="http://schemas.microsoft.com/office/powerpoint/2010/main" val="423980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19609-0280-4B2F-0F9F-FD7A0EEACFE6}"/>
              </a:ext>
            </a:extLst>
          </p:cNvPr>
          <p:cNvSpPr>
            <a:spLocks noGrp="1"/>
          </p:cNvSpPr>
          <p:nvPr>
            <p:ph type="body" sz="quarter" idx="4294967295"/>
          </p:nvPr>
        </p:nvSpPr>
        <p:spPr>
          <a:xfrm>
            <a:off x="546653" y="1666896"/>
            <a:ext cx="10799763" cy="4173537"/>
          </a:xfrm>
        </p:spPr>
        <p:txBody>
          <a:bodyPr>
            <a:noAutofit/>
          </a:bodyPr>
          <a:lstStyle/>
          <a:p>
            <a:pPr marL="0" lvl="1" indent="0">
              <a:spcBef>
                <a:spcPts val="0"/>
              </a:spcBef>
              <a:spcAft>
                <a:spcPts val="800"/>
              </a:spcAft>
              <a:buNone/>
            </a:pPr>
            <a:r>
              <a:rPr lang="en-US" b="0" i="0" u="sng" dirty="0">
                <a:effectLst/>
              </a:rPr>
              <a:t>4</a:t>
            </a:r>
            <a:r>
              <a:rPr lang="en-US" b="0" i="0" u="sng" baseline="30000" dirty="0">
                <a:effectLst/>
              </a:rPr>
              <a:t>th</a:t>
            </a:r>
            <a:r>
              <a:rPr lang="en-US" b="0" i="0" u="sng" dirty="0">
                <a:effectLst/>
              </a:rPr>
              <a:t> Amendment Magic Words</a:t>
            </a:r>
            <a:r>
              <a:rPr lang="en-US" b="0" i="0" dirty="0">
                <a:effectLst/>
              </a:rPr>
              <a:t>:  Am I free to go?</a:t>
            </a:r>
          </a:p>
          <a:p>
            <a:pPr marL="457200" lvl="1" indent="0">
              <a:spcBef>
                <a:spcPts val="0"/>
              </a:spcBef>
              <a:spcAft>
                <a:spcPts val="800"/>
              </a:spcAft>
              <a:buNone/>
            </a:pPr>
            <a:r>
              <a:rPr lang="en-US" b="0" i="0" dirty="0">
                <a:effectLst/>
              </a:rPr>
              <a:t>If yes, walk away calmly. 	If no, detained. </a:t>
            </a:r>
          </a:p>
          <a:p>
            <a:pPr marL="457200" lvl="1" indent="0">
              <a:spcBef>
                <a:spcPts val="0"/>
              </a:spcBef>
              <a:spcAft>
                <a:spcPts val="800"/>
              </a:spcAft>
              <a:buNone/>
            </a:pPr>
            <a:r>
              <a:rPr lang="en-US" dirty="0"/>
              <a:t>C</a:t>
            </a:r>
            <a:r>
              <a:rPr lang="en-US" b="0" i="0" dirty="0">
                <a:effectLst/>
              </a:rPr>
              <a:t>an only detain if they have reasonable suspicion</a:t>
            </a:r>
            <a:br>
              <a:rPr lang="en-US" b="0" i="0" dirty="0">
                <a:effectLst/>
              </a:rPr>
            </a:br>
            <a:r>
              <a:rPr lang="en-US" b="0" i="1" dirty="0">
                <a:effectLst/>
              </a:rPr>
              <a:t>(don’t give any info that could lead to discriminatory </a:t>
            </a:r>
            <a:br>
              <a:rPr lang="en-US" b="0" i="1" dirty="0">
                <a:effectLst/>
              </a:rPr>
            </a:br>
            <a:r>
              <a:rPr lang="en-US" b="0" i="1" dirty="0">
                <a:effectLst/>
              </a:rPr>
              <a:t>suspicion (i.e. birth country)</a:t>
            </a:r>
            <a:endParaRPr lang="en-US" b="0" i="0" dirty="0">
              <a:effectLst/>
            </a:endParaRPr>
          </a:p>
          <a:p>
            <a:pPr marL="0" lvl="1" indent="0">
              <a:spcBef>
                <a:spcPts val="0"/>
              </a:spcBef>
              <a:spcAft>
                <a:spcPts val="800"/>
              </a:spcAft>
              <a:buNone/>
            </a:pPr>
            <a:r>
              <a:rPr lang="en-US" u="sng" dirty="0"/>
              <a:t>5</a:t>
            </a:r>
            <a:r>
              <a:rPr lang="en-US" u="sng" baseline="30000" dirty="0"/>
              <a:t>th</a:t>
            </a:r>
            <a:r>
              <a:rPr lang="en-US" u="sng" dirty="0"/>
              <a:t> Amendment </a:t>
            </a:r>
            <a:r>
              <a:rPr lang="en-US" b="0" i="0" u="sng" dirty="0">
                <a:effectLst/>
              </a:rPr>
              <a:t>Magic Words</a:t>
            </a:r>
            <a:r>
              <a:rPr lang="en-US" b="0" i="0" dirty="0">
                <a:effectLst/>
              </a:rPr>
              <a:t>:  I want to remain silent</a:t>
            </a:r>
          </a:p>
          <a:p>
            <a:pPr marL="457200" lvl="1" indent="0">
              <a:spcBef>
                <a:spcPts val="0"/>
              </a:spcBef>
              <a:spcAft>
                <a:spcPts val="800"/>
              </a:spcAft>
              <a:buNone/>
            </a:pPr>
            <a:r>
              <a:rPr lang="en-US" b="0" i="0" dirty="0">
                <a:effectLst/>
              </a:rPr>
              <a:t>CA does not have a “stop and identify” law		</a:t>
            </a:r>
          </a:p>
          <a:p>
            <a:pPr lvl="1">
              <a:spcBef>
                <a:spcPts val="0"/>
              </a:spcBef>
              <a:spcAft>
                <a:spcPts val="800"/>
              </a:spcAft>
            </a:pPr>
            <a:r>
              <a:rPr lang="en-US" b="0" i="0" dirty="0">
                <a:effectLst/>
              </a:rPr>
              <a:t>An administrative warrant authorizes an ICE agent to make an arrest or seizure,</a:t>
            </a:r>
            <a:r>
              <a:rPr lang="en-US" b="1" i="0" dirty="0">
                <a:effectLst/>
              </a:rPr>
              <a:t> but not to search</a:t>
            </a:r>
          </a:p>
          <a:p>
            <a:pPr lvl="1">
              <a:spcBef>
                <a:spcPts val="0"/>
              </a:spcBef>
              <a:spcAft>
                <a:spcPts val="800"/>
              </a:spcAft>
            </a:pPr>
            <a:r>
              <a:rPr lang="en-US" b="0" i="0" dirty="0">
                <a:effectLst/>
              </a:rPr>
              <a:t>An ICE warrant does not authorize an ICE agent to enter a private space or home without consent</a:t>
            </a:r>
            <a:endParaRPr lang="en-US" dirty="0"/>
          </a:p>
          <a:p>
            <a:pPr lvl="1">
              <a:spcBef>
                <a:spcPts val="0"/>
              </a:spcBef>
              <a:spcAft>
                <a:spcPts val="800"/>
              </a:spcAft>
            </a:pPr>
            <a:r>
              <a:rPr lang="en-US" b="0" i="0" dirty="0">
                <a:effectLst/>
              </a:rPr>
              <a:t>An ICE warrant does not provide probable cause of a crime or meet Fourth Amendment requirements for arrest</a:t>
            </a:r>
            <a:endParaRPr lang="en-US" dirty="0"/>
          </a:p>
        </p:txBody>
      </p:sp>
      <p:sp>
        <p:nvSpPr>
          <p:cNvPr id="9" name="Title 8">
            <a:extLst>
              <a:ext uri="{FF2B5EF4-FFF2-40B4-BE49-F238E27FC236}">
                <a16:creationId xmlns:a16="http://schemas.microsoft.com/office/drawing/2014/main" id="{83665AD6-04E1-99B7-69C7-002B27A48445}"/>
              </a:ext>
            </a:extLst>
          </p:cNvPr>
          <p:cNvSpPr>
            <a:spLocks noGrp="1"/>
          </p:cNvSpPr>
          <p:nvPr>
            <p:ph type="title" idx="4294967295"/>
          </p:nvPr>
        </p:nvSpPr>
        <p:spPr>
          <a:xfrm>
            <a:off x="407504" y="106708"/>
            <a:ext cx="10799763" cy="1325563"/>
          </a:xfrm>
        </p:spPr>
        <p:txBody>
          <a:bodyPr/>
          <a:lstStyle/>
          <a:p>
            <a:r>
              <a:rPr lang="en-US" dirty="0"/>
              <a:t>Individual Rights</a:t>
            </a:r>
          </a:p>
        </p:txBody>
      </p:sp>
      <p:pic>
        <p:nvPicPr>
          <p:cNvPr id="6" name="Picture 5">
            <a:extLst>
              <a:ext uri="{FF2B5EF4-FFF2-40B4-BE49-F238E27FC236}">
                <a16:creationId xmlns:a16="http://schemas.microsoft.com/office/drawing/2014/main" id="{CECA4067-5AB4-6AA9-0ED6-94425C8D1F94}"/>
              </a:ext>
            </a:extLst>
          </p:cNvPr>
          <p:cNvPicPr>
            <a:picLocks noChangeAspect="1"/>
          </p:cNvPicPr>
          <p:nvPr/>
        </p:nvPicPr>
        <p:blipFill>
          <a:blip r:embed="rId3"/>
          <a:stretch>
            <a:fillRect/>
          </a:stretch>
        </p:blipFill>
        <p:spPr>
          <a:xfrm>
            <a:off x="7374803" y="637426"/>
            <a:ext cx="4682148" cy="3116239"/>
          </a:xfrm>
          <a:prstGeom prst="rect">
            <a:avLst/>
          </a:prstGeom>
        </p:spPr>
      </p:pic>
    </p:spTree>
    <p:extLst>
      <p:ext uri="{BB962C8B-B14F-4D97-AF65-F5344CB8AC3E}">
        <p14:creationId xmlns:p14="http://schemas.microsoft.com/office/powerpoint/2010/main" val="428305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19609-0280-4B2F-0F9F-FD7A0EEACFE6}"/>
              </a:ext>
            </a:extLst>
          </p:cNvPr>
          <p:cNvSpPr>
            <a:spLocks noGrp="1"/>
          </p:cNvSpPr>
          <p:nvPr>
            <p:ph type="body" sz="quarter" idx="4294967295"/>
          </p:nvPr>
        </p:nvSpPr>
        <p:spPr>
          <a:xfrm>
            <a:off x="696118" y="1543671"/>
            <a:ext cx="10799763" cy="4173537"/>
          </a:xfrm>
        </p:spPr>
        <p:txBody>
          <a:bodyPr>
            <a:noAutofit/>
          </a:bodyPr>
          <a:lstStyle/>
          <a:p>
            <a:pPr marL="0" indent="0">
              <a:spcBef>
                <a:spcPts val="0"/>
              </a:spcBef>
              <a:spcAft>
                <a:spcPts val="800"/>
              </a:spcAft>
              <a:buNone/>
            </a:pPr>
            <a:r>
              <a:rPr lang="en-US" sz="1900" b="1" dirty="0">
                <a:ea typeface="Calibri" panose="020F0502020204030204" pitchFamily="34" charset="0"/>
              </a:rPr>
              <a:t>Know Your Rights</a:t>
            </a:r>
            <a:endParaRPr lang="en-US" sz="1900" b="1" dirty="0">
              <a:ea typeface="Calibri" panose="020F0502020204030204" pitchFamily="34" charset="0"/>
              <a:hlinkClick r:id="rId3"/>
            </a:endParaRPr>
          </a:p>
          <a:p>
            <a:pPr>
              <a:spcBef>
                <a:spcPts val="0"/>
              </a:spcBef>
              <a:spcAft>
                <a:spcPts val="800"/>
              </a:spcAft>
            </a:pPr>
            <a:r>
              <a:rPr lang="en-US" sz="1900" dirty="0">
                <a:ea typeface="Calibri" panose="020F0502020204030204" pitchFamily="34" charset="0"/>
                <a:hlinkClick r:id="rId3"/>
              </a:rPr>
              <a:t>https://www.aclusocal.org/en/know-your-rights</a:t>
            </a:r>
            <a:endParaRPr lang="en-US" sz="1900" b="1" dirty="0">
              <a:ea typeface="Calibri" panose="020F0502020204030204" pitchFamily="34" charset="0"/>
            </a:endParaRPr>
          </a:p>
          <a:p>
            <a:pPr marL="0" indent="0">
              <a:spcBef>
                <a:spcPts val="0"/>
              </a:spcBef>
              <a:spcAft>
                <a:spcPts val="800"/>
              </a:spcAft>
              <a:buNone/>
            </a:pPr>
            <a:r>
              <a:rPr lang="en-US" sz="1900" b="1" dirty="0">
                <a:ea typeface="Calibri" panose="020F0502020204030204" pitchFamily="34" charset="0"/>
              </a:rPr>
              <a:t>Know your rights when stopped</a:t>
            </a:r>
            <a:endParaRPr lang="en-US" sz="1900" b="1" dirty="0">
              <a:ea typeface="Calibri" panose="020F0502020204030204" pitchFamily="34" charset="0"/>
              <a:hlinkClick r:id="rId4"/>
            </a:endParaRPr>
          </a:p>
          <a:p>
            <a:pPr>
              <a:spcBef>
                <a:spcPts val="0"/>
              </a:spcBef>
              <a:spcAft>
                <a:spcPts val="800"/>
              </a:spcAft>
            </a:pPr>
            <a:r>
              <a:rPr lang="en-US" sz="1900" dirty="0">
                <a:ea typeface="Calibri" panose="020F0502020204030204" pitchFamily="34" charset="0"/>
                <a:hlinkClick r:id="rId4"/>
              </a:rPr>
              <a:t>https://www.aclusocal.org/en/know-your-rights/when-stopped-officer</a:t>
            </a:r>
            <a:endParaRPr lang="en-US" sz="1900" dirty="0">
              <a:ea typeface="Calibri" panose="020F0502020204030204" pitchFamily="34" charset="0"/>
            </a:endParaRPr>
          </a:p>
          <a:p>
            <a:pPr>
              <a:spcBef>
                <a:spcPts val="0"/>
              </a:spcBef>
              <a:spcAft>
                <a:spcPts val="800"/>
              </a:spcAft>
            </a:pPr>
            <a:r>
              <a:rPr lang="en-US" sz="1900" dirty="0">
                <a:ea typeface="Calibri" panose="020F0502020204030204" pitchFamily="34" charset="0"/>
                <a:hlinkClick r:id="rId5"/>
              </a:rPr>
              <a:t>https://www.aclusocal.org/es/know-your-rights/si-lo-detiene-un-oficial</a:t>
            </a:r>
            <a:endParaRPr lang="en-US" sz="1900" dirty="0">
              <a:ea typeface="Calibri" panose="020F0502020204030204" pitchFamily="34" charset="0"/>
              <a:hlinkClick r:id="rId6"/>
            </a:endParaRPr>
          </a:p>
          <a:p>
            <a:pPr marL="0" indent="0">
              <a:spcBef>
                <a:spcPts val="0"/>
              </a:spcBef>
              <a:spcAft>
                <a:spcPts val="800"/>
              </a:spcAft>
              <a:buNone/>
            </a:pPr>
            <a:r>
              <a:rPr lang="en-US" sz="1900" b="1" dirty="0">
                <a:ea typeface="Calibri" panose="020F0502020204030204" pitchFamily="34" charset="0"/>
              </a:rPr>
              <a:t>Know your rights if questions by police, FBI, customs agents or immigration officers</a:t>
            </a:r>
            <a:endParaRPr lang="en-US" sz="1900" b="1" dirty="0">
              <a:ea typeface="Calibri" panose="020F0502020204030204" pitchFamily="34" charset="0"/>
              <a:hlinkClick r:id="rId6"/>
            </a:endParaRPr>
          </a:p>
          <a:p>
            <a:pPr>
              <a:spcBef>
                <a:spcPts val="0"/>
              </a:spcBef>
              <a:spcAft>
                <a:spcPts val="800"/>
              </a:spcAft>
            </a:pPr>
            <a:r>
              <a:rPr lang="en-US" sz="1900" dirty="0">
                <a:ea typeface="Calibri" panose="020F0502020204030204" pitchFamily="34" charset="0"/>
                <a:hlinkClick r:id="rId6"/>
              </a:rPr>
              <a:t>https://www.aclusocal.org/en/know-your-rights/if-questioned-police-fbi-customs-agents-or-immigration-officers</a:t>
            </a:r>
            <a:endParaRPr lang="en-US" sz="1900" dirty="0">
              <a:ea typeface="Calibri" panose="020F0502020204030204" pitchFamily="34" charset="0"/>
            </a:endParaRPr>
          </a:p>
          <a:p>
            <a:pPr>
              <a:spcBef>
                <a:spcPts val="0"/>
              </a:spcBef>
              <a:spcAft>
                <a:spcPts val="800"/>
              </a:spcAft>
            </a:pPr>
            <a:r>
              <a:rPr lang="en-US" sz="1900" dirty="0">
                <a:ea typeface="Calibri" panose="020F0502020204030204" pitchFamily="34" charset="0"/>
                <a:hlinkClick r:id="rId7"/>
              </a:rPr>
              <a:t>https://www.aclusocal.org/es/know-your-rights/que-debe-hacer-si-la-policia-un-agente-de-immigracion-o-el-fbi-lo-detiene</a:t>
            </a:r>
            <a:endParaRPr lang="en-US" sz="1900" b="1" dirty="0">
              <a:ea typeface="Calibri" panose="020F0502020204030204" pitchFamily="34" charset="0"/>
            </a:endParaRPr>
          </a:p>
          <a:p>
            <a:pPr marL="0" indent="0">
              <a:spcBef>
                <a:spcPts val="0"/>
              </a:spcBef>
              <a:spcAft>
                <a:spcPts val="800"/>
              </a:spcAft>
              <a:buNone/>
            </a:pPr>
            <a:r>
              <a:rPr lang="en-US" sz="1900" b="1" dirty="0">
                <a:ea typeface="Calibri" panose="020F0502020204030204" pitchFamily="34" charset="0"/>
              </a:rPr>
              <a:t>Know your rights when stopped by federal agents</a:t>
            </a:r>
          </a:p>
          <a:p>
            <a:pPr>
              <a:spcBef>
                <a:spcPts val="0"/>
              </a:spcBef>
              <a:spcAft>
                <a:spcPts val="800"/>
              </a:spcAft>
            </a:pPr>
            <a:r>
              <a:rPr lang="en-US" sz="1900" dirty="0">
                <a:ea typeface="Calibri" panose="020F0502020204030204" pitchFamily="34" charset="0"/>
                <a:hlinkClick r:id="rId8"/>
              </a:rPr>
              <a:t>https://www.aclusocal.org/en/know-your-rights/when-stopped-federal-agents</a:t>
            </a:r>
            <a:endParaRPr lang="en-US" sz="1900" dirty="0">
              <a:ea typeface="Calibri" panose="020F0502020204030204" pitchFamily="34" charset="0"/>
            </a:endParaRPr>
          </a:p>
          <a:p>
            <a:pPr>
              <a:spcBef>
                <a:spcPts val="0"/>
              </a:spcBef>
              <a:spcAft>
                <a:spcPts val="800"/>
              </a:spcAft>
            </a:pPr>
            <a:r>
              <a:rPr lang="en-US" sz="1900" dirty="0">
                <a:ea typeface="Calibri" panose="020F0502020204030204" pitchFamily="34" charset="0"/>
                <a:hlinkClick r:id="rId9"/>
              </a:rPr>
              <a:t>https://www.aclusocal.org/es/know-your-rights/si-lo-detiene-un-agente-federal</a:t>
            </a:r>
            <a:endParaRPr lang="en-US" sz="1900" dirty="0"/>
          </a:p>
        </p:txBody>
      </p:sp>
      <p:sp>
        <p:nvSpPr>
          <p:cNvPr id="5" name="Title 4">
            <a:extLst>
              <a:ext uri="{FF2B5EF4-FFF2-40B4-BE49-F238E27FC236}">
                <a16:creationId xmlns:a16="http://schemas.microsoft.com/office/drawing/2014/main" id="{BDEC081F-5380-BCB8-0C59-64DF85F10528}"/>
              </a:ext>
            </a:extLst>
          </p:cNvPr>
          <p:cNvSpPr>
            <a:spLocks noGrp="1"/>
          </p:cNvSpPr>
          <p:nvPr>
            <p:ph type="title" idx="4294967295"/>
          </p:nvPr>
        </p:nvSpPr>
        <p:spPr>
          <a:xfrm>
            <a:off x="337931" y="146464"/>
            <a:ext cx="10799763" cy="1325563"/>
          </a:xfrm>
        </p:spPr>
        <p:txBody>
          <a:bodyPr/>
          <a:lstStyle/>
          <a:p>
            <a:r>
              <a:rPr lang="en-US" dirty="0"/>
              <a:t>Resources </a:t>
            </a:r>
          </a:p>
        </p:txBody>
      </p:sp>
    </p:spTree>
    <p:extLst>
      <p:ext uri="{BB962C8B-B14F-4D97-AF65-F5344CB8AC3E}">
        <p14:creationId xmlns:p14="http://schemas.microsoft.com/office/powerpoint/2010/main" val="125405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6D242-BBAC-C888-643A-4C4113381B9C}"/>
              </a:ext>
            </a:extLst>
          </p:cNvPr>
          <p:cNvSpPr>
            <a:spLocks noGrp="1"/>
          </p:cNvSpPr>
          <p:nvPr>
            <p:ph type="body" sz="quarter" idx="4294967295"/>
          </p:nvPr>
        </p:nvSpPr>
        <p:spPr>
          <a:xfrm>
            <a:off x="0" y="1643063"/>
            <a:ext cx="10799763" cy="4173537"/>
          </a:xfrm>
        </p:spPr>
        <p:txBody>
          <a:bodyPr/>
          <a:lstStyle/>
          <a:p>
            <a:pPr lvl="1"/>
            <a:endParaRPr lang="en-US" dirty="0"/>
          </a:p>
          <a:p>
            <a:pPr lvl="1"/>
            <a:endParaRPr lang="en-US" dirty="0"/>
          </a:p>
          <a:p>
            <a:endParaRPr lang="en-US" dirty="0"/>
          </a:p>
        </p:txBody>
      </p:sp>
      <p:sp>
        <p:nvSpPr>
          <p:cNvPr id="7" name="Title 6">
            <a:extLst>
              <a:ext uri="{FF2B5EF4-FFF2-40B4-BE49-F238E27FC236}">
                <a16:creationId xmlns:a16="http://schemas.microsoft.com/office/drawing/2014/main" id="{D39F0411-6C79-7E02-5476-E1F1E2F3B3AB}"/>
              </a:ext>
            </a:extLst>
          </p:cNvPr>
          <p:cNvSpPr>
            <a:spLocks noGrp="1"/>
          </p:cNvSpPr>
          <p:nvPr>
            <p:ph type="title" idx="4294967295"/>
          </p:nvPr>
        </p:nvSpPr>
        <p:spPr>
          <a:xfrm>
            <a:off x="454390" y="88604"/>
            <a:ext cx="10799763" cy="1325563"/>
          </a:xfrm>
        </p:spPr>
        <p:txBody>
          <a:bodyPr/>
          <a:lstStyle/>
          <a:p>
            <a:r>
              <a:rPr lang="en-US" dirty="0"/>
              <a:t>ICE Raid vs. ICE Audit</a:t>
            </a:r>
          </a:p>
        </p:txBody>
      </p:sp>
      <p:sp>
        <p:nvSpPr>
          <p:cNvPr id="4" name="Content Placeholder 2">
            <a:extLst>
              <a:ext uri="{FF2B5EF4-FFF2-40B4-BE49-F238E27FC236}">
                <a16:creationId xmlns:a16="http://schemas.microsoft.com/office/drawing/2014/main" id="{FB42B6EA-7940-AB86-7F7F-FF16BBAC2FF8}"/>
              </a:ext>
            </a:extLst>
          </p:cNvPr>
          <p:cNvSpPr txBox="1">
            <a:spLocks/>
          </p:cNvSpPr>
          <p:nvPr/>
        </p:nvSpPr>
        <p:spPr>
          <a:xfrm>
            <a:off x="872760" y="1539655"/>
            <a:ext cx="10381393" cy="4375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mj-lt"/>
              <a:cs typeface="Arial" panose="020B0604020202020204" pitchFamily="34" charset="0"/>
            </a:endParaRPr>
          </a:p>
        </p:txBody>
      </p:sp>
      <p:sp>
        <p:nvSpPr>
          <p:cNvPr id="5" name="TextBox 4">
            <a:extLst>
              <a:ext uri="{FF2B5EF4-FFF2-40B4-BE49-F238E27FC236}">
                <a16:creationId xmlns:a16="http://schemas.microsoft.com/office/drawing/2014/main" id="{CFA8A542-2E67-94D8-AA56-DAB4491EB7D4}"/>
              </a:ext>
            </a:extLst>
          </p:cNvPr>
          <p:cNvSpPr txBox="1"/>
          <p:nvPr/>
        </p:nvSpPr>
        <p:spPr>
          <a:xfrm>
            <a:off x="585499" y="1209057"/>
            <a:ext cx="11021001" cy="4708981"/>
          </a:xfrm>
          <a:prstGeom prst="rect">
            <a:avLst/>
          </a:prstGeom>
          <a:noFill/>
        </p:spPr>
        <p:txBody>
          <a:bodyPr wrap="square" rtlCol="0">
            <a:spAutoFit/>
          </a:bodyPr>
          <a:lstStyle/>
          <a:p>
            <a:pPr marL="285750" indent="-285750">
              <a:buFont typeface="Arial" panose="020B0604020202020204" pitchFamily="34" charset="0"/>
              <a:buChar char="•"/>
            </a:pPr>
            <a:r>
              <a:rPr lang="en-US" sz="2000" i="0" dirty="0">
                <a:solidFill>
                  <a:srgbClr val="1F1F1F"/>
                </a:solidFill>
                <a:effectLst/>
                <a:latin typeface="Arial" panose="020B0604020202020204" pitchFamily="34" charset="0"/>
                <a:cs typeface="Arial" panose="020B0604020202020204" pitchFamily="34" charset="0"/>
              </a:rPr>
              <a:t>ICE Raid</a:t>
            </a:r>
          </a:p>
          <a:p>
            <a:pPr marL="800100" lvl="1" indent="-342900">
              <a:buFont typeface="Arial" panose="020B0604020202020204" pitchFamily="34" charset="0"/>
              <a:buChar char="»"/>
            </a:pPr>
            <a:r>
              <a:rPr lang="en-US" sz="2000" i="0" dirty="0">
                <a:solidFill>
                  <a:srgbClr val="1F1F1F"/>
                </a:solidFill>
                <a:effectLst/>
                <a:latin typeface="Arial" panose="020B0604020202020204" pitchFamily="34" charset="0"/>
                <a:cs typeface="Arial" panose="020B0604020202020204" pitchFamily="34" charset="0"/>
              </a:rPr>
              <a:t>A surprise enforcement action where U.S. Immigration and Customs Enforcement (ICE) agents enter a workplace, home, or public area to detain individuals suspected of being undocumented.</a:t>
            </a:r>
          </a:p>
          <a:p>
            <a:pPr marL="800100" lvl="1" indent="-342900">
              <a:buFont typeface="Arial" panose="020B0604020202020204" pitchFamily="34" charset="0"/>
              <a:buChar char="»"/>
            </a:pPr>
            <a:r>
              <a:rPr lang="en-US" sz="2000" i="0" dirty="0">
                <a:solidFill>
                  <a:srgbClr val="1F1F1F"/>
                </a:solidFill>
                <a:effectLst/>
                <a:latin typeface="Arial" panose="020B0604020202020204" pitchFamily="34" charset="0"/>
                <a:cs typeface="Arial" panose="020B0604020202020204" pitchFamily="34" charset="0"/>
              </a:rPr>
              <a:t>Often involves arrests and detainment for possible deportation.</a:t>
            </a:r>
          </a:p>
          <a:p>
            <a:pPr marL="800100" lvl="1" indent="-342900">
              <a:buFont typeface="Arial" panose="020B0604020202020204" pitchFamily="34" charset="0"/>
              <a:buChar char="»"/>
            </a:pPr>
            <a:r>
              <a:rPr lang="en-US" sz="2000" i="0" dirty="0">
                <a:solidFill>
                  <a:srgbClr val="1F1F1F"/>
                </a:solidFill>
                <a:effectLst/>
                <a:latin typeface="Arial" panose="020B0604020202020204" pitchFamily="34" charset="0"/>
                <a:cs typeface="Arial" panose="020B0604020202020204" pitchFamily="34" charset="0"/>
              </a:rPr>
              <a:t>Can target specific individuals or a group based on an ongoing investigation.</a:t>
            </a:r>
          </a:p>
          <a:p>
            <a:pPr marL="800100" lvl="1" indent="-342900">
              <a:buFont typeface="Arial" panose="020B0604020202020204" pitchFamily="34" charset="0"/>
              <a:buChar char="»"/>
            </a:pPr>
            <a:r>
              <a:rPr lang="en-US" sz="2000" i="0" dirty="0">
                <a:solidFill>
                  <a:srgbClr val="1F1F1F"/>
                </a:solidFill>
                <a:effectLst/>
                <a:latin typeface="Arial" panose="020B0604020202020204" pitchFamily="34" charset="0"/>
                <a:cs typeface="Arial" panose="020B0604020202020204" pitchFamily="34" charset="0"/>
              </a:rPr>
              <a:t>Typically, there is no prior warning to the employer or individuals.</a:t>
            </a:r>
          </a:p>
          <a:p>
            <a:pPr lvl="1"/>
            <a:endParaRPr lang="en-US" sz="2000" dirty="0">
              <a:solidFill>
                <a:srgbClr val="1F1F1F"/>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000" dirty="0">
                <a:solidFill>
                  <a:srgbClr val="1F1F1F"/>
                </a:solidFill>
                <a:latin typeface="Arial" panose="020B0604020202020204" pitchFamily="34" charset="0"/>
                <a:cs typeface="Arial" panose="020B0604020202020204" pitchFamily="34" charset="0"/>
              </a:rPr>
              <a:t>ICE Audit (I-9 Audit)</a:t>
            </a:r>
          </a:p>
          <a:p>
            <a:pPr marL="800100" lvl="2" indent="-342900">
              <a:buFont typeface="Arial" panose="020B0604020202020204" pitchFamily="34" charset="0"/>
              <a:buChar char="»"/>
            </a:pPr>
            <a:r>
              <a:rPr lang="en-US" sz="2000" dirty="0">
                <a:solidFill>
                  <a:srgbClr val="1F1F1F"/>
                </a:solidFill>
                <a:latin typeface="Arial" panose="020B0604020202020204" pitchFamily="34" charset="0"/>
                <a:cs typeface="Arial" panose="020B0604020202020204" pitchFamily="34" charset="0"/>
              </a:rPr>
              <a:t>A review of an employer’s records (specifically I-9 employment eligibility forms) to ensure that all employees are legally authorized to work in the U.S.</a:t>
            </a:r>
          </a:p>
          <a:p>
            <a:pPr marL="800100" lvl="2" indent="-342900">
              <a:buFont typeface="Arial" panose="020B0604020202020204" pitchFamily="34" charset="0"/>
              <a:buChar char="»"/>
            </a:pPr>
            <a:r>
              <a:rPr lang="en-US" sz="2000" dirty="0">
                <a:solidFill>
                  <a:srgbClr val="1F1F1F"/>
                </a:solidFill>
                <a:latin typeface="Arial" panose="020B0604020202020204" pitchFamily="34" charset="0"/>
                <a:cs typeface="Arial" panose="020B0604020202020204" pitchFamily="34" charset="0"/>
              </a:rPr>
              <a:t>Employers usually receive a Notice of Inspection (NOI) before the audit begins.</a:t>
            </a:r>
          </a:p>
          <a:p>
            <a:pPr marL="800100" lvl="2" indent="-342900">
              <a:buFont typeface="Arial" panose="020B0604020202020204" pitchFamily="34" charset="0"/>
              <a:buChar char="»"/>
            </a:pPr>
            <a:r>
              <a:rPr lang="en-US" sz="2000" dirty="0">
                <a:solidFill>
                  <a:srgbClr val="1F1F1F"/>
                </a:solidFill>
                <a:latin typeface="Arial" panose="020B0604020202020204" pitchFamily="34" charset="0"/>
                <a:cs typeface="Arial" panose="020B0604020202020204" pitchFamily="34" charset="0"/>
              </a:rPr>
              <a:t>If violations are found, the employer may face fines, penalties, or be required to terminate employees who lack proper documentation.</a:t>
            </a:r>
          </a:p>
          <a:p>
            <a:pPr marL="800100" lvl="2" indent="-342900">
              <a:buFont typeface="Arial" panose="020B0604020202020204" pitchFamily="34" charset="0"/>
              <a:buChar char="»"/>
            </a:pPr>
            <a:r>
              <a:rPr lang="en-US" sz="2000" dirty="0">
                <a:solidFill>
                  <a:srgbClr val="1F1F1F"/>
                </a:solidFill>
                <a:latin typeface="Arial" panose="020B0604020202020204" pitchFamily="34" charset="0"/>
                <a:cs typeface="Arial" panose="020B0604020202020204" pitchFamily="34" charset="0"/>
              </a:rPr>
              <a:t>Unlike a raid, an audit does not immediately result in arrests or deportations.</a:t>
            </a:r>
          </a:p>
        </p:txBody>
      </p:sp>
    </p:spTree>
    <p:extLst>
      <p:ext uri="{BB962C8B-B14F-4D97-AF65-F5344CB8AC3E}">
        <p14:creationId xmlns:p14="http://schemas.microsoft.com/office/powerpoint/2010/main" val="272818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4FAFC-83F7-B318-EA80-F792902EF4F5}"/>
              </a:ext>
            </a:extLst>
          </p:cNvPr>
          <p:cNvPicPr>
            <a:picLocks noChangeAspect="1"/>
          </p:cNvPicPr>
          <p:nvPr/>
        </p:nvPicPr>
        <p:blipFill>
          <a:blip r:embed="rId2"/>
          <a:stretch>
            <a:fillRect/>
          </a:stretch>
        </p:blipFill>
        <p:spPr>
          <a:xfrm>
            <a:off x="268356" y="1913102"/>
            <a:ext cx="5985471" cy="2274480"/>
          </a:xfrm>
          <a:prstGeom prst="rect">
            <a:avLst/>
          </a:prstGeom>
          <a:noFill/>
        </p:spPr>
      </p:pic>
      <p:sp>
        <p:nvSpPr>
          <p:cNvPr id="3" name="Title 2">
            <a:extLst>
              <a:ext uri="{FF2B5EF4-FFF2-40B4-BE49-F238E27FC236}">
                <a16:creationId xmlns:a16="http://schemas.microsoft.com/office/drawing/2014/main" id="{68A6E2F0-0532-05EE-D081-EB795F9ED363}"/>
              </a:ext>
            </a:extLst>
          </p:cNvPr>
          <p:cNvSpPr>
            <a:spLocks noGrp="1"/>
          </p:cNvSpPr>
          <p:nvPr>
            <p:ph type="ctrTitle"/>
          </p:nvPr>
        </p:nvSpPr>
        <p:spPr>
          <a:xfrm>
            <a:off x="6628592" y="1356510"/>
            <a:ext cx="5016758" cy="2538221"/>
          </a:xfrm>
        </p:spPr>
        <p:txBody>
          <a:bodyPr/>
          <a:lstStyle/>
          <a:p>
            <a:pPr algn="ctr"/>
            <a:r>
              <a:rPr lang="en-US" dirty="0"/>
              <a:t>Worksite Investigations</a:t>
            </a:r>
          </a:p>
        </p:txBody>
      </p:sp>
    </p:spTree>
    <p:extLst>
      <p:ext uri="{BB962C8B-B14F-4D97-AF65-F5344CB8AC3E}">
        <p14:creationId xmlns:p14="http://schemas.microsoft.com/office/powerpoint/2010/main" val="210999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35AC-EBE3-41FE-AD3E-8B098D8DDAA8}"/>
              </a:ext>
            </a:extLst>
          </p:cNvPr>
          <p:cNvSpPr>
            <a:spLocks noGrp="1"/>
          </p:cNvSpPr>
          <p:nvPr>
            <p:ph type="body" sz="quarter" idx="4294967295"/>
          </p:nvPr>
        </p:nvSpPr>
        <p:spPr>
          <a:xfrm>
            <a:off x="506895" y="1521723"/>
            <a:ext cx="10799763" cy="4173537"/>
          </a:xfrm>
        </p:spPr>
        <p:txBody>
          <a:bodyPr>
            <a:normAutofit/>
          </a:bodyPr>
          <a:lstStyle/>
          <a:p>
            <a:pPr>
              <a:spcAft>
                <a:spcPts val="800"/>
              </a:spcAft>
            </a:pPr>
            <a:r>
              <a:rPr lang="en-US" dirty="0"/>
              <a:t>ICE may come to the worksite to: </a:t>
            </a:r>
          </a:p>
          <a:p>
            <a:pPr lvl="1">
              <a:spcAft>
                <a:spcPts val="800"/>
              </a:spcAft>
              <a:buFont typeface="Arial" panose="020B0604020202020204" pitchFamily="34" charset="0"/>
              <a:buChar char="»"/>
            </a:pPr>
            <a:r>
              <a:rPr lang="en-US" dirty="0"/>
              <a:t>Start an I-9 audit (Document will be called “Notice of Inspection”);</a:t>
            </a:r>
          </a:p>
          <a:p>
            <a:pPr lvl="1">
              <a:spcAft>
                <a:spcPts val="800"/>
              </a:spcAft>
              <a:buFont typeface="Arial" panose="020B0604020202020204" pitchFamily="34" charset="0"/>
              <a:buChar char="»"/>
            </a:pPr>
            <a:r>
              <a:rPr lang="en-US" dirty="0"/>
              <a:t>Workplace raid – </a:t>
            </a:r>
            <a:r>
              <a:rPr lang="en-US" dirty="0">
                <a:solidFill>
                  <a:srgbClr val="FF0000"/>
                </a:solidFill>
              </a:rPr>
              <a:t>must have a judicial warrant</a:t>
            </a:r>
            <a:r>
              <a:rPr lang="en-US" dirty="0"/>
              <a:t>;</a:t>
            </a:r>
          </a:p>
          <a:p>
            <a:pPr lvl="1">
              <a:spcAft>
                <a:spcPts val="800"/>
              </a:spcAft>
              <a:buFont typeface="Arial" panose="020B0604020202020204" pitchFamily="34" charset="0"/>
              <a:buChar char="»"/>
            </a:pPr>
            <a:r>
              <a:rPr lang="en-US" dirty="0"/>
              <a:t>Detain a specific person – </a:t>
            </a:r>
            <a:r>
              <a:rPr lang="en-US" dirty="0">
                <a:solidFill>
                  <a:srgbClr val="FF0000"/>
                </a:solidFill>
              </a:rPr>
              <a:t>must have a judicial warrant</a:t>
            </a:r>
            <a:r>
              <a:rPr lang="en-US" dirty="0"/>
              <a:t>. </a:t>
            </a:r>
          </a:p>
        </p:txBody>
      </p:sp>
      <p:sp>
        <p:nvSpPr>
          <p:cNvPr id="5" name="Title 4">
            <a:extLst>
              <a:ext uri="{FF2B5EF4-FFF2-40B4-BE49-F238E27FC236}">
                <a16:creationId xmlns:a16="http://schemas.microsoft.com/office/drawing/2014/main" id="{2932C236-7ED8-B2DC-7E49-90B709A21C3D}"/>
              </a:ext>
            </a:extLst>
          </p:cNvPr>
          <p:cNvSpPr>
            <a:spLocks noGrp="1"/>
          </p:cNvSpPr>
          <p:nvPr>
            <p:ph type="title" idx="4294967295"/>
          </p:nvPr>
        </p:nvSpPr>
        <p:spPr>
          <a:xfrm>
            <a:off x="407505" y="196160"/>
            <a:ext cx="10799763" cy="1325563"/>
          </a:xfrm>
        </p:spPr>
        <p:txBody>
          <a:bodyPr/>
          <a:lstStyle/>
          <a:p>
            <a:r>
              <a:rPr lang="en-US" dirty="0"/>
              <a:t>Why Would ICE Be At The Worksite?</a:t>
            </a:r>
          </a:p>
        </p:txBody>
      </p:sp>
    </p:spTree>
    <p:extLst>
      <p:ext uri="{BB962C8B-B14F-4D97-AF65-F5344CB8AC3E}">
        <p14:creationId xmlns:p14="http://schemas.microsoft.com/office/powerpoint/2010/main" val="142222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35AC-EBE3-41FE-AD3E-8B098D8DDAA8}"/>
              </a:ext>
            </a:extLst>
          </p:cNvPr>
          <p:cNvSpPr>
            <a:spLocks noGrp="1"/>
          </p:cNvSpPr>
          <p:nvPr>
            <p:ph type="body" sz="quarter" idx="4294967295"/>
          </p:nvPr>
        </p:nvSpPr>
        <p:spPr>
          <a:xfrm>
            <a:off x="696118" y="1533113"/>
            <a:ext cx="10799763" cy="4173537"/>
          </a:xfrm>
        </p:spPr>
        <p:txBody>
          <a:bodyPr>
            <a:normAutofit/>
          </a:bodyPr>
          <a:lstStyle/>
          <a:p>
            <a:pPr>
              <a:spcBef>
                <a:spcPts val="0"/>
              </a:spcBef>
              <a:spcAft>
                <a:spcPts val="800"/>
              </a:spcAft>
            </a:pPr>
            <a:r>
              <a:rPr lang="en-US" dirty="0"/>
              <a:t>Develop a Rapid Response Plan so all company representatives are familiar with what to do if ICE comes to the workplace with or without a warrant.</a:t>
            </a:r>
          </a:p>
          <a:p>
            <a:pPr>
              <a:spcBef>
                <a:spcPts val="0"/>
              </a:spcBef>
              <a:spcAft>
                <a:spcPts val="800"/>
              </a:spcAft>
            </a:pPr>
            <a:r>
              <a:rPr lang="en-US" dirty="0"/>
              <a:t>Designate one person who will be responsible for speaking to and coordinating with ICE agents.  Let all employees know who this person is and ensure all documents and contact requests are directed to that person.</a:t>
            </a:r>
          </a:p>
          <a:p>
            <a:pPr>
              <a:spcBef>
                <a:spcPts val="0"/>
              </a:spcBef>
              <a:spcAft>
                <a:spcPts val="800"/>
              </a:spcAft>
            </a:pPr>
            <a:r>
              <a:rPr lang="en-US" dirty="0"/>
              <a:t>Tell staff they do not have authority to permit ICE agents onto the property. “I can’t give you permission, its not within my authority, please go to the office at: [Address].”</a:t>
            </a:r>
          </a:p>
          <a:p>
            <a:pPr marL="0" indent="0">
              <a:spcBef>
                <a:spcPts val="0"/>
              </a:spcBef>
              <a:spcAft>
                <a:spcPts val="800"/>
              </a:spcAft>
              <a:buNone/>
            </a:pPr>
            <a:endParaRPr lang="en-US" dirty="0"/>
          </a:p>
        </p:txBody>
      </p:sp>
      <p:sp>
        <p:nvSpPr>
          <p:cNvPr id="5" name="Title 4">
            <a:extLst>
              <a:ext uri="{FF2B5EF4-FFF2-40B4-BE49-F238E27FC236}">
                <a16:creationId xmlns:a16="http://schemas.microsoft.com/office/drawing/2014/main" id="{6C833207-07D3-5474-ED76-25FE6D96B25C}"/>
              </a:ext>
            </a:extLst>
          </p:cNvPr>
          <p:cNvSpPr>
            <a:spLocks noGrp="1"/>
          </p:cNvSpPr>
          <p:nvPr>
            <p:ph type="title" idx="4294967295"/>
          </p:nvPr>
        </p:nvSpPr>
        <p:spPr>
          <a:xfrm>
            <a:off x="467139" y="270911"/>
            <a:ext cx="10799763" cy="1325563"/>
          </a:xfrm>
        </p:spPr>
        <p:txBody>
          <a:bodyPr/>
          <a:lstStyle/>
          <a:p>
            <a:r>
              <a:rPr lang="en-US" dirty="0"/>
              <a:t>Training Staff on Raids</a:t>
            </a:r>
          </a:p>
        </p:txBody>
      </p:sp>
    </p:spTree>
    <p:extLst>
      <p:ext uri="{BB962C8B-B14F-4D97-AF65-F5344CB8AC3E}">
        <p14:creationId xmlns:p14="http://schemas.microsoft.com/office/powerpoint/2010/main" val="3178012328"/>
      </p:ext>
    </p:extLst>
  </p:cSld>
  <p:clrMapOvr>
    <a:masterClrMapping/>
  </p:clrMapOvr>
</p:sld>
</file>

<file path=ppt/theme/theme1.xml><?xml version="1.0" encoding="utf-8"?>
<a:theme xmlns:a="http://schemas.openxmlformats.org/drawingml/2006/main" name="1_Office Theme">
  <a:themeElements>
    <a:clrScheme name="Custom 17">
      <a:dk1>
        <a:sysClr val="windowText" lastClr="000000"/>
      </a:dk1>
      <a:lt1>
        <a:sysClr val="window" lastClr="FFFFFF"/>
      </a:lt1>
      <a:dk2>
        <a:srgbClr val="195073"/>
      </a:dk2>
      <a:lt2>
        <a:srgbClr val="E0F8F9"/>
      </a:lt2>
      <a:accent1>
        <a:srgbClr val="85D0CF"/>
      </a:accent1>
      <a:accent2>
        <a:srgbClr val="3A9DB0"/>
      </a:accent2>
      <a:accent3>
        <a:srgbClr val="E3412B"/>
      </a:accent3>
      <a:accent4>
        <a:srgbClr val="B01116"/>
      </a:accent4>
      <a:accent5>
        <a:srgbClr val="D7EA81"/>
      </a:accent5>
      <a:accent6>
        <a:srgbClr val="FFEF29"/>
      </a:accent6>
      <a:hlink>
        <a:srgbClr val="195073"/>
      </a:hlink>
      <a:folHlink>
        <a:srgbClr val="1950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sher Phillips Template 1.pptx" id="{5377401D-02A2-4C56-A613-63332D6B013C}" vid="{3335AD50-1472-402B-A7C7-B0E72EBAC2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4.xml>��< ? x m l   v e r s i o n = " 1 . 0 "   e n c o d i n g = " u t f - 1 6 " ? >  
 < p r o p e r t i e s   x m l n s = " h t t p : / / w w w . i m a n a g e . c o m / w o r k / x m l s c h e m a " >  
     < d o c u m e n t i d > F P ! 5 4 2 3 8 9 8 7 . 1 < / d o c u m e n t i d >  
     < s e n d e r i d > J S E B E N I < / s e n d e r i d >  
     < s e n d e r e m a i l > J S E B E N I @ F I S H E R P H I L L I P S . C O M < / s e n d e r e m a i l >  
     < l a s t m o d i f i e d > 2 0 2 5 - 0 3 - 2 0 T 0 9 : 5 1 : 4 0 . 0 0 0 0 0 0 0 - 0 7 : 0 0 < / l a s t m o d i f i e d >  
     < d a t a b a s e > F P < / d a t a b a s e >  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7b283-60f8-4123-aaee-f4a7a6858f3f">
      <Terms xmlns="http://schemas.microsoft.com/office/infopath/2007/PartnerControls"/>
    </lcf76f155ced4ddcb4097134ff3c332f>
    <TaxCatchAll xmlns="c2c935ab-0694-4d36-b043-e005e4c537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F5274F2263164A8824BB052CD36853" ma:contentTypeVersion="15" ma:contentTypeDescription="Create a new document." ma:contentTypeScope="" ma:versionID="fe1307728c790d2f5881c508ccb40692">
  <xsd:schema xmlns:xsd="http://www.w3.org/2001/XMLSchema" xmlns:xs="http://www.w3.org/2001/XMLSchema" xmlns:p="http://schemas.microsoft.com/office/2006/metadata/properties" xmlns:ns2="a657b283-60f8-4123-aaee-f4a7a6858f3f" xmlns:ns3="c2c935ab-0694-4d36-b043-e005e4c53729" targetNamespace="http://schemas.microsoft.com/office/2006/metadata/properties" ma:root="true" ma:fieldsID="a48f323a288ebc21f335bf90c7e867c7" ns2:_="" ns3:_="">
    <xsd:import namespace="a657b283-60f8-4123-aaee-f4a7a6858f3f"/>
    <xsd:import namespace="c2c935ab-0694-4d36-b043-e005e4c5372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7b283-60f8-4123-aaee-f4a7a6858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31c41fe-c4e0-4f9c-a920-af92ed3af4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c935ab-0694-4d36-b043-e005e4c537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030f445-3fc4-40f5-b872-8af188228db5}" ma:internalName="TaxCatchAll" ma:showField="CatchAllData" ma:web="c2c935ab-0694-4d36-b043-e005e4c53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41F72-0AB8-411E-B589-DDDA3B33B93C}">
  <ds:schemaRefs>
    <ds:schemaRef ds:uri="http://schemas.microsoft.com/sharepoint/v3/contenttype/forms"/>
  </ds:schemaRefs>
</ds:datastoreItem>
</file>

<file path=customXml/itemProps2.xml><?xml version="1.0" encoding="utf-8"?>
<ds:datastoreItem xmlns:ds="http://schemas.openxmlformats.org/officeDocument/2006/customXml" ds:itemID="{057A47C1-DF58-4380-B2D9-209CC6164583}">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c2c935ab-0694-4d36-b043-e005e4c53729"/>
    <ds:schemaRef ds:uri="http://purl.org/dc/dcmitype/"/>
    <ds:schemaRef ds:uri="a657b283-60f8-4123-aaee-f4a7a6858f3f"/>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FDF6A25B-50A9-4CA6-BC5F-A1FC6D69A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7b283-60f8-4123-aaee-f4a7a6858f3f"/>
    <ds:schemaRef ds:uri="c2c935ab-0694-4d36-b043-e005e4c53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Tip Pooling</Template>
  <TotalTime>14776</TotalTime>
  <Words>2429</Words>
  <Application>Microsoft Office PowerPoint</Application>
  <PresentationFormat>Widescreen</PresentationFormat>
  <Paragraphs>217</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vt:lpstr>
      <vt:lpstr>1_Office Theme</vt:lpstr>
      <vt:lpstr>PowerPoint Presentation</vt:lpstr>
      <vt:lpstr>What is Happening? </vt:lpstr>
      <vt:lpstr>What protections are available? </vt:lpstr>
      <vt:lpstr>Individual Rights</vt:lpstr>
      <vt:lpstr>Resources </vt:lpstr>
      <vt:lpstr>ICE Raid vs. ICE Audit</vt:lpstr>
      <vt:lpstr>Worksite Investigations</vt:lpstr>
      <vt:lpstr>Why Would ICE Be At The Worksite?</vt:lpstr>
      <vt:lpstr>Training Staff on Raids</vt:lpstr>
      <vt:lpstr>ICE Access &amp; Activity</vt:lpstr>
      <vt:lpstr>Documenting the Encounter</vt:lpstr>
      <vt:lpstr>Form I-9 Mechanics  </vt:lpstr>
      <vt:lpstr>Who can Work in the U.S.</vt:lpstr>
      <vt:lpstr>Form I-9 Basic Requirements</vt:lpstr>
      <vt:lpstr>Discrimination and Unfair Documentary Practices </vt:lpstr>
      <vt:lpstr>Completing Form I-9</vt:lpstr>
      <vt:lpstr>Section 2: Examining Documents </vt:lpstr>
      <vt:lpstr>Section 2: Copying Documents</vt:lpstr>
      <vt:lpstr>Supplement B: Reverification and Rehires</vt:lpstr>
      <vt:lpstr>Supplement B: When to Reverify on Form I-9</vt:lpstr>
      <vt:lpstr>Correcting Form I-9</vt:lpstr>
      <vt:lpstr>Storage</vt:lpstr>
      <vt:lpstr>Retention </vt:lpstr>
      <vt:lpstr>Automatic EAD Extension</vt:lpstr>
      <vt:lpstr>Compliance Tips for Employers</vt:lpstr>
      <vt:lpstr>8 Best Practices for Employers to Maximize Compliance</vt:lpstr>
      <vt:lpstr>Best Practices When Employees Provide Updated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Media Relations Stats</dc:title>
  <dc:creator>Shanks, Taycae</dc:creator>
  <cp:lastModifiedBy>Sebeni, Jessica</cp:lastModifiedBy>
  <cp:revision>1414</cp:revision>
  <dcterms:created xsi:type="dcterms:W3CDTF">2022-11-18T16:23:44Z</dcterms:created>
  <dcterms:modified xsi:type="dcterms:W3CDTF">2025-03-20T16:51:40Z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0x0101009BF5274F2263164A8824BB052CD36853</vt:lpwstr>
  </property>
  <property fmtid="{D5CDD505-2E9C-101B-9397-08002B2CF9AE}" pid="3" name="MediaServiceImageTags">
    <vt:lpwstr/>
  </property>
</Properties>
</file>